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20" r:id="rId2"/>
  </p:sldMasterIdLst>
  <p:notesMasterIdLst>
    <p:notesMasterId r:id="rId11"/>
  </p:notesMasterIdLst>
  <p:sldIdLst>
    <p:sldId id="282" r:id="rId3"/>
    <p:sldId id="265" r:id="rId4"/>
    <p:sldId id="276" r:id="rId5"/>
    <p:sldId id="278" r:id="rId6"/>
    <p:sldId id="286" r:id="rId7"/>
    <p:sldId id="287" r:id="rId8"/>
    <p:sldId id="283" r:id="rId9"/>
    <p:sldId id="285"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A7E"/>
    <a:srgbClr val="142C46"/>
    <a:srgbClr val="D2075B"/>
    <a:srgbClr val="482681"/>
    <a:srgbClr val="0082C3"/>
    <a:srgbClr val="E95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93"/>
    <p:restoredTop sz="94619"/>
  </p:normalViewPr>
  <p:slideViewPr>
    <p:cSldViewPr snapToGrid="0" snapToObjects="1">
      <p:cViewPr varScale="1">
        <p:scale>
          <a:sx n="109" d="100"/>
          <a:sy n="109" d="100"/>
        </p:scale>
        <p:origin x="11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B841BC-558E-48F4-9406-6DBA35A3294B}" type="datetimeFigureOut">
              <a:rPr lang="fr-FR" smtClean="0"/>
              <a:t>10/10/2025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3D5F90A-257A-46D3-8402-79559B8E5FD0}" type="slidenum">
              <a:rPr lang="fr-FR" smtClean="0"/>
              <a:t>‹N°›</a:t>
            </a:fld>
            <a:endParaRPr lang="fr-FR"/>
          </a:p>
        </p:txBody>
      </p:sp>
    </p:spTree>
    <p:extLst>
      <p:ext uri="{BB962C8B-B14F-4D97-AF65-F5344CB8AC3E}">
        <p14:creationId xmlns:p14="http://schemas.microsoft.com/office/powerpoint/2010/main" val="282199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3D5F90A-257A-46D3-8402-79559B8E5FD0}" type="slidenum">
              <a:rPr lang="fr-FR" smtClean="0"/>
              <a:t>2</a:t>
            </a:fld>
            <a:endParaRPr lang="fr-FR"/>
          </a:p>
        </p:txBody>
      </p:sp>
    </p:spTree>
    <p:extLst>
      <p:ext uri="{BB962C8B-B14F-4D97-AF65-F5344CB8AC3E}">
        <p14:creationId xmlns:p14="http://schemas.microsoft.com/office/powerpoint/2010/main" val="129624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3D5F90A-257A-46D3-8402-79559B8E5FD0}" type="slidenum">
              <a:rPr lang="fr-FR" smtClean="0"/>
              <a:t>3</a:t>
            </a:fld>
            <a:endParaRPr lang="fr-FR"/>
          </a:p>
        </p:txBody>
      </p:sp>
    </p:spTree>
    <p:extLst>
      <p:ext uri="{BB962C8B-B14F-4D97-AF65-F5344CB8AC3E}">
        <p14:creationId xmlns:p14="http://schemas.microsoft.com/office/powerpoint/2010/main" val="696138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3D5F90A-257A-46D3-8402-79559B8E5FD0}" type="slidenum">
              <a:rPr lang="fr-FR" smtClean="0"/>
              <a:t>4</a:t>
            </a:fld>
            <a:endParaRPr lang="fr-FR"/>
          </a:p>
        </p:txBody>
      </p:sp>
    </p:spTree>
    <p:extLst>
      <p:ext uri="{BB962C8B-B14F-4D97-AF65-F5344CB8AC3E}">
        <p14:creationId xmlns:p14="http://schemas.microsoft.com/office/powerpoint/2010/main" val="177845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3D5F90A-257A-46D3-8402-79559B8E5FD0}" type="slidenum">
              <a:rPr lang="fr-FR" smtClean="0"/>
              <a:t>5</a:t>
            </a:fld>
            <a:endParaRPr lang="fr-FR"/>
          </a:p>
        </p:txBody>
      </p:sp>
    </p:spTree>
    <p:extLst>
      <p:ext uri="{BB962C8B-B14F-4D97-AF65-F5344CB8AC3E}">
        <p14:creationId xmlns:p14="http://schemas.microsoft.com/office/powerpoint/2010/main" val="4137097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3D5F90A-257A-46D3-8402-79559B8E5FD0}" type="slidenum">
              <a:rPr lang="fr-FR" smtClean="0"/>
              <a:t>6</a:t>
            </a:fld>
            <a:endParaRPr lang="fr-FR"/>
          </a:p>
        </p:txBody>
      </p:sp>
    </p:spTree>
    <p:extLst>
      <p:ext uri="{BB962C8B-B14F-4D97-AF65-F5344CB8AC3E}">
        <p14:creationId xmlns:p14="http://schemas.microsoft.com/office/powerpoint/2010/main" val="219912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3D5F90A-257A-46D3-8402-79559B8E5FD0}" type="slidenum">
              <a:rPr lang="fr-FR" smtClean="0"/>
              <a:t>7</a:t>
            </a:fld>
            <a:endParaRPr lang="fr-FR"/>
          </a:p>
        </p:txBody>
      </p:sp>
    </p:spTree>
    <p:extLst>
      <p:ext uri="{BB962C8B-B14F-4D97-AF65-F5344CB8AC3E}">
        <p14:creationId xmlns:p14="http://schemas.microsoft.com/office/powerpoint/2010/main" val="853571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00AC56B-AA14-4DF8-988E-E357D0D4F555}" type="datetime1">
              <a:rPr lang="fr-FR" smtClean="0"/>
              <a:t>10/10/2025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17A160-9ED5-C34D-B622-5F67C902EDED}" type="slidenum">
              <a:rPr lang="fr-FR" smtClean="0"/>
              <a:t>‹N°›</a:t>
            </a:fld>
            <a:endParaRPr lang="fr-FR"/>
          </a:p>
        </p:txBody>
      </p:sp>
    </p:spTree>
    <p:extLst>
      <p:ext uri="{BB962C8B-B14F-4D97-AF65-F5344CB8AC3E}">
        <p14:creationId xmlns:p14="http://schemas.microsoft.com/office/powerpoint/2010/main" val="74162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EFA0301-9575-4C44-B370-DBF50ABAC655}" type="datetime1">
              <a:rPr lang="fr-FR" smtClean="0"/>
              <a:t>10/10/2025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17A160-9ED5-C34D-B622-5F67C902EDED}" type="slidenum">
              <a:rPr lang="fr-FR" smtClean="0"/>
              <a:t>‹N°›</a:t>
            </a:fld>
            <a:endParaRPr lang="fr-FR"/>
          </a:p>
        </p:txBody>
      </p:sp>
    </p:spTree>
    <p:extLst>
      <p:ext uri="{BB962C8B-B14F-4D97-AF65-F5344CB8AC3E}">
        <p14:creationId xmlns:p14="http://schemas.microsoft.com/office/powerpoint/2010/main" val="243442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FF2034-EC6D-4F1B-8475-8EE62403FC9B}" type="datetime1">
              <a:rPr lang="fr-FR" smtClean="0"/>
              <a:t>10/10/2025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17A160-9ED5-C34D-B622-5F67C902EDED}" type="slidenum">
              <a:rPr lang="fr-FR" smtClean="0"/>
              <a:t>‹N°›</a:t>
            </a:fld>
            <a:endParaRPr lang="fr-FR"/>
          </a:p>
        </p:txBody>
      </p:sp>
    </p:spTree>
    <p:extLst>
      <p:ext uri="{BB962C8B-B14F-4D97-AF65-F5344CB8AC3E}">
        <p14:creationId xmlns:p14="http://schemas.microsoft.com/office/powerpoint/2010/main" val="4166314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B0EAA0-22E3-4FEB-BAEA-E7C2466AD01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CC358-2944-46BC-8D97-56FC8EF0498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514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B0EAA0-22E3-4FEB-BAEA-E7C2466AD01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CC358-2944-46BC-8D97-56FC8EF0498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33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B0EAA0-22E3-4FEB-BAEA-E7C2466AD01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CC358-2944-46BC-8D97-56FC8EF0498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279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B0EAA0-22E3-4FEB-BAEA-E7C2466AD01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CC358-2944-46BC-8D97-56FC8EF0498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845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B0EAA0-22E3-4FEB-BAEA-E7C2466AD01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CC358-2944-46BC-8D97-56FC8EF0498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105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B0EAA0-22E3-4FEB-BAEA-E7C2466AD01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CC358-2944-46BC-8D97-56FC8EF0498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033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B0EAA0-22E3-4FEB-BAEA-E7C2466AD01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CC358-2944-46BC-8D97-56FC8EF0498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866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B0EAA0-22E3-4FEB-BAEA-E7C2466AD01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CC358-2944-46BC-8D97-56FC8EF0498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28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60186BE-116E-4284-9D71-AB76B41452E0}" type="datetime1">
              <a:rPr lang="fr-FR" smtClean="0"/>
              <a:t>10/10/2025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17A160-9ED5-C34D-B622-5F67C902EDED}" type="slidenum">
              <a:rPr lang="fr-FR" smtClean="0"/>
              <a:t>‹N°›</a:t>
            </a:fld>
            <a:endParaRPr lang="fr-FR"/>
          </a:p>
        </p:txBody>
      </p:sp>
    </p:spTree>
    <p:extLst>
      <p:ext uri="{BB962C8B-B14F-4D97-AF65-F5344CB8AC3E}">
        <p14:creationId xmlns:p14="http://schemas.microsoft.com/office/powerpoint/2010/main" val="3323517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B0EAA0-22E3-4FEB-BAEA-E7C2466AD01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CC358-2944-46BC-8D97-56FC8EF0498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92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B0EAA0-22E3-4FEB-BAEA-E7C2466AD01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CC358-2944-46BC-8D97-56FC8EF0498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880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B0EAA0-22E3-4FEB-BAEA-E7C2466AD01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CC358-2944-46BC-8D97-56FC8EF0498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0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CD5644-9437-4D7A-8CDA-75C7C15E264F}" type="datetime1">
              <a:rPr lang="fr-FR" smtClean="0"/>
              <a:t>10/10/2025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617A160-9ED5-C34D-B622-5F67C902EDED}" type="slidenum">
              <a:rPr lang="fr-FR" smtClean="0"/>
              <a:t>‹N°›</a:t>
            </a:fld>
            <a:endParaRPr lang="fr-FR"/>
          </a:p>
        </p:txBody>
      </p:sp>
    </p:spTree>
    <p:extLst>
      <p:ext uri="{BB962C8B-B14F-4D97-AF65-F5344CB8AC3E}">
        <p14:creationId xmlns:p14="http://schemas.microsoft.com/office/powerpoint/2010/main" val="124062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4A06A1E-E6E5-449B-A94F-8E4D44E672FF}" type="datetime1">
              <a:rPr lang="fr-FR" smtClean="0"/>
              <a:t>10/10/2025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617A160-9ED5-C34D-B622-5F67C902EDED}" type="slidenum">
              <a:rPr lang="fr-FR" smtClean="0"/>
              <a:t>‹N°›</a:t>
            </a:fld>
            <a:endParaRPr lang="fr-FR"/>
          </a:p>
        </p:txBody>
      </p:sp>
    </p:spTree>
    <p:extLst>
      <p:ext uri="{BB962C8B-B14F-4D97-AF65-F5344CB8AC3E}">
        <p14:creationId xmlns:p14="http://schemas.microsoft.com/office/powerpoint/2010/main" val="73152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4C68CC0-FF43-4756-BB28-03EC6AB94BD0}" type="datetime1">
              <a:rPr lang="fr-FR" smtClean="0"/>
              <a:t>10/10/2025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617A160-9ED5-C34D-B622-5F67C902EDED}" type="slidenum">
              <a:rPr lang="fr-FR" smtClean="0"/>
              <a:t>‹N°›</a:t>
            </a:fld>
            <a:endParaRPr lang="fr-FR"/>
          </a:p>
        </p:txBody>
      </p:sp>
    </p:spTree>
    <p:extLst>
      <p:ext uri="{BB962C8B-B14F-4D97-AF65-F5344CB8AC3E}">
        <p14:creationId xmlns:p14="http://schemas.microsoft.com/office/powerpoint/2010/main" val="406296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33661B0-CA63-4EF8-BB14-8610F1B177A4}" type="datetime1">
              <a:rPr lang="fr-FR" smtClean="0"/>
              <a:t>10/10/2025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617A160-9ED5-C34D-B622-5F67C902EDED}" type="slidenum">
              <a:rPr lang="fr-FR" smtClean="0"/>
              <a:t>‹N°›</a:t>
            </a:fld>
            <a:endParaRPr lang="fr-FR"/>
          </a:p>
        </p:txBody>
      </p:sp>
    </p:spTree>
    <p:extLst>
      <p:ext uri="{BB962C8B-B14F-4D97-AF65-F5344CB8AC3E}">
        <p14:creationId xmlns:p14="http://schemas.microsoft.com/office/powerpoint/2010/main" val="130141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A9B91-9F45-4561-B84A-30C803C44ECD}" type="datetime1">
              <a:rPr lang="fr-FR" smtClean="0"/>
              <a:t>10/10/2025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617A160-9ED5-C34D-B622-5F67C902EDED}" type="slidenum">
              <a:rPr lang="fr-FR" smtClean="0"/>
              <a:t>‹N°›</a:t>
            </a:fld>
            <a:endParaRPr lang="fr-FR"/>
          </a:p>
        </p:txBody>
      </p:sp>
    </p:spTree>
    <p:extLst>
      <p:ext uri="{BB962C8B-B14F-4D97-AF65-F5344CB8AC3E}">
        <p14:creationId xmlns:p14="http://schemas.microsoft.com/office/powerpoint/2010/main" val="52204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C97093-16E9-4798-956A-116670C0A774}" type="datetime1">
              <a:rPr lang="fr-FR" smtClean="0"/>
              <a:t>10/10/2025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617A160-9ED5-C34D-B622-5F67C902EDED}" type="slidenum">
              <a:rPr lang="fr-FR" smtClean="0"/>
              <a:t>‹N°›</a:t>
            </a:fld>
            <a:endParaRPr lang="fr-FR"/>
          </a:p>
        </p:txBody>
      </p:sp>
    </p:spTree>
    <p:extLst>
      <p:ext uri="{BB962C8B-B14F-4D97-AF65-F5344CB8AC3E}">
        <p14:creationId xmlns:p14="http://schemas.microsoft.com/office/powerpoint/2010/main" val="33622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60356AE-F82E-44D3-80F7-51AFF52E57A0}" type="datetime1">
              <a:rPr lang="fr-FR" smtClean="0"/>
              <a:t>10/10/2025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617A160-9ED5-C34D-B622-5F67C902EDED}" type="slidenum">
              <a:rPr lang="fr-FR" smtClean="0"/>
              <a:t>‹N°›</a:t>
            </a:fld>
            <a:endParaRPr lang="fr-FR"/>
          </a:p>
        </p:txBody>
      </p:sp>
    </p:spTree>
    <p:extLst>
      <p:ext uri="{BB962C8B-B14F-4D97-AF65-F5344CB8AC3E}">
        <p14:creationId xmlns:p14="http://schemas.microsoft.com/office/powerpoint/2010/main" val="2919440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b="1">
                <a:solidFill>
                  <a:schemeClr val="bg1"/>
                </a:solidFill>
              </a:defRPr>
            </a:lvl1pPr>
          </a:lstStyle>
          <a:p>
            <a:fld id="{E7EECB84-0F84-40AD-BB2B-9333A578CA52}" type="datetime1">
              <a:rPr lang="fr-FR" smtClean="0"/>
              <a:t>10/10/2025</a:t>
            </a:fld>
            <a:endParaRPr lang="fr-F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5617A160-9ED5-C34D-B622-5F67C902EDED}" type="slidenum">
              <a:rPr lang="fr-FR" smtClean="0"/>
              <a:pPr/>
              <a:t>‹N°›</a:t>
            </a:fld>
            <a:endParaRPr lang="fr-FR" dirty="0"/>
          </a:p>
        </p:txBody>
      </p:sp>
    </p:spTree>
    <p:extLst>
      <p:ext uri="{BB962C8B-B14F-4D97-AF65-F5344CB8AC3E}">
        <p14:creationId xmlns:p14="http://schemas.microsoft.com/office/powerpoint/2010/main" val="16312227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B0EAA0-22E3-4FEB-BAEA-E7C2466AD01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ECC358-2944-46BC-8D97-56FC8EF0498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4740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625368A-6751-FC4D-B975-12CC3EAF33AC}"/>
              </a:ext>
            </a:extLst>
          </p:cNvPr>
          <p:cNvSpPr txBox="1"/>
          <p:nvPr/>
        </p:nvSpPr>
        <p:spPr>
          <a:xfrm>
            <a:off x="6079451" y="1151450"/>
            <a:ext cx="5970309" cy="45550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smtClean="0">
                <a:ln>
                  <a:noFill/>
                </a:ln>
                <a:solidFill>
                  <a:srgbClr val="142C46"/>
                </a:solidFill>
                <a:effectLst/>
                <a:uLnTx/>
                <a:uFillTx/>
                <a:latin typeface="Museo Sans 900" panose="02000000000000000000" pitchFamily="2" charset="77"/>
                <a:ea typeface="+mn-ea"/>
                <a:cs typeface="+mn-cs"/>
              </a:rPr>
              <a:t>Contrats</a:t>
            </a:r>
            <a:r>
              <a:rPr kumimoji="0" lang="fr-FR" sz="6000" b="1" i="0" u="none" strike="noStrike" kern="1200" cap="none" spc="0" normalizeH="0" noProof="0" dirty="0" smtClean="0">
                <a:ln>
                  <a:noFill/>
                </a:ln>
                <a:solidFill>
                  <a:srgbClr val="142C46"/>
                </a:solidFill>
                <a:effectLst/>
                <a:uLnTx/>
                <a:uFillTx/>
                <a:latin typeface="Museo Sans 900" panose="02000000000000000000" pitchFamily="2" charset="77"/>
                <a:ea typeface="+mn-ea"/>
                <a:cs typeface="+mn-cs"/>
              </a:rPr>
              <a:t> </a:t>
            </a:r>
            <a:br>
              <a:rPr kumimoji="0" lang="fr-FR" sz="6000" b="1" i="0" u="none" strike="noStrike" kern="1200" cap="none" spc="0" normalizeH="0" noProof="0" dirty="0" smtClean="0">
                <a:ln>
                  <a:noFill/>
                </a:ln>
                <a:solidFill>
                  <a:srgbClr val="142C46"/>
                </a:solidFill>
                <a:effectLst/>
                <a:uLnTx/>
                <a:uFillTx/>
                <a:latin typeface="Museo Sans 900" panose="02000000000000000000" pitchFamily="2" charset="77"/>
                <a:ea typeface="+mn-ea"/>
                <a:cs typeface="+mn-cs"/>
              </a:rPr>
            </a:br>
            <a:r>
              <a:rPr kumimoji="0" lang="fr-FR" sz="6000" b="1" i="0" u="none" strike="noStrike" kern="1200" cap="none" spc="0" normalizeH="0" noProof="0" dirty="0" smtClean="0">
                <a:ln>
                  <a:noFill/>
                </a:ln>
                <a:solidFill>
                  <a:srgbClr val="142C46"/>
                </a:solidFill>
                <a:effectLst/>
                <a:uLnTx/>
                <a:uFillTx/>
                <a:latin typeface="Museo Sans 900" panose="02000000000000000000" pitchFamily="2" charset="77"/>
                <a:ea typeface="+mn-ea"/>
                <a:cs typeface="+mn-cs"/>
              </a:rPr>
              <a:t>de prévoyance</a:t>
            </a:r>
            <a:endParaRPr kumimoji="0" lang="fr-FR" sz="6000" b="1" i="0" u="none" strike="noStrike" kern="1200" cap="none" spc="0" normalizeH="0" baseline="0" noProof="0" dirty="0">
              <a:ln>
                <a:noFill/>
              </a:ln>
              <a:solidFill>
                <a:srgbClr val="142C46"/>
              </a:solidFill>
              <a:effectLst/>
              <a:uLnTx/>
              <a:uFillTx/>
              <a:latin typeface="Museo Sans 900" panose="02000000000000000000"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3000" b="0" i="0" u="none" strike="noStrike" kern="1200" cap="none" spc="0" normalizeH="0" baseline="0" noProof="0" dirty="0">
              <a:ln>
                <a:noFill/>
              </a:ln>
              <a:solidFill>
                <a:srgbClr val="142C46"/>
              </a:solidFill>
              <a:effectLst/>
              <a:uLnTx/>
              <a:uFillTx/>
              <a:latin typeface="Museo Sans 500" panose="02000000000000000000"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smtClean="0">
                <a:ln>
                  <a:noFill/>
                </a:ln>
                <a:solidFill>
                  <a:srgbClr val="142C46"/>
                </a:solidFill>
                <a:effectLst/>
                <a:uLnTx/>
                <a:uFillTx/>
                <a:latin typeface="Museo Sans 500" panose="02000000000000000000" pitchFamily="2" charset="77"/>
                <a:ea typeface="+mn-ea"/>
                <a:cs typeface="+mn-cs"/>
              </a:rPr>
              <a:t>Vos décisions</a:t>
            </a:r>
            <a:r>
              <a:rPr kumimoji="0" lang="fr-FR" sz="3000" b="0" i="0" u="none" strike="noStrike" kern="1200" cap="none" spc="0" normalizeH="0" noProof="0" dirty="0" smtClean="0">
                <a:ln>
                  <a:noFill/>
                </a:ln>
                <a:solidFill>
                  <a:srgbClr val="142C46"/>
                </a:solidFill>
                <a:effectLst/>
                <a:uLnTx/>
                <a:uFillTx/>
                <a:latin typeface="Museo Sans 500" panose="02000000000000000000" pitchFamily="2" charset="77"/>
                <a:ea typeface="+mn-ea"/>
                <a:cs typeface="+mn-cs"/>
              </a:rPr>
              <a:t> à prendre en vue </a:t>
            </a:r>
            <a:br>
              <a:rPr kumimoji="0" lang="fr-FR" sz="3000" b="0" i="0" u="none" strike="noStrike" kern="1200" cap="none" spc="0" normalizeH="0" noProof="0" dirty="0" smtClean="0">
                <a:ln>
                  <a:noFill/>
                </a:ln>
                <a:solidFill>
                  <a:srgbClr val="142C46"/>
                </a:solidFill>
                <a:effectLst/>
                <a:uLnTx/>
                <a:uFillTx/>
                <a:latin typeface="Museo Sans 500" panose="02000000000000000000" pitchFamily="2" charset="77"/>
                <a:ea typeface="+mn-ea"/>
                <a:cs typeface="+mn-cs"/>
              </a:rPr>
            </a:br>
            <a:r>
              <a:rPr kumimoji="0" lang="fr-FR" sz="3000" b="0" i="0" u="none" strike="noStrike" kern="1200" cap="none" spc="0" normalizeH="0" noProof="0" dirty="0" smtClean="0">
                <a:ln>
                  <a:noFill/>
                </a:ln>
                <a:solidFill>
                  <a:srgbClr val="142C46"/>
                </a:solidFill>
                <a:effectLst/>
                <a:uLnTx/>
                <a:uFillTx/>
                <a:latin typeface="Museo Sans 500" panose="02000000000000000000" pitchFamily="2" charset="77"/>
                <a:ea typeface="+mn-ea"/>
                <a:cs typeface="+mn-cs"/>
              </a:rPr>
              <a:t>d’une mise en place au 1</a:t>
            </a:r>
            <a:r>
              <a:rPr kumimoji="0" lang="fr-FR" sz="3000" b="0" i="0" u="none" strike="noStrike" kern="1200" cap="none" spc="0" normalizeH="0" baseline="30000" noProof="0" dirty="0" smtClean="0">
                <a:ln>
                  <a:noFill/>
                </a:ln>
                <a:solidFill>
                  <a:srgbClr val="142C46"/>
                </a:solidFill>
                <a:effectLst/>
                <a:uLnTx/>
                <a:uFillTx/>
                <a:latin typeface="Museo Sans 500" panose="02000000000000000000" pitchFamily="2" charset="77"/>
                <a:ea typeface="+mn-ea"/>
                <a:cs typeface="+mn-cs"/>
              </a:rPr>
              <a:t>er</a:t>
            </a:r>
            <a:r>
              <a:rPr kumimoji="0" lang="fr-FR" sz="3000" b="0" i="0" u="none" strike="noStrike" kern="1200" cap="none" spc="0" normalizeH="0" noProof="0" dirty="0" smtClean="0">
                <a:ln>
                  <a:noFill/>
                </a:ln>
                <a:solidFill>
                  <a:srgbClr val="142C46"/>
                </a:solidFill>
                <a:effectLst/>
                <a:uLnTx/>
                <a:uFillTx/>
                <a:latin typeface="Museo Sans 500" panose="02000000000000000000" pitchFamily="2" charset="77"/>
                <a:ea typeface="+mn-ea"/>
                <a:cs typeface="+mn-cs"/>
              </a:rPr>
              <a:t> janvier 2025</a:t>
            </a:r>
            <a:endParaRPr kumimoji="0" lang="fr-FR" sz="3000" b="0" i="0" u="none" strike="noStrike" kern="1200" cap="none" spc="0" normalizeH="0" baseline="0" noProof="0" dirty="0">
              <a:ln>
                <a:noFill/>
              </a:ln>
              <a:solidFill>
                <a:srgbClr val="142C46"/>
              </a:solidFill>
              <a:effectLst/>
              <a:uLnTx/>
              <a:uFillTx/>
              <a:latin typeface="Museo Sans 500" panose="02000000000000000000"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3000" b="0" i="0" u="none" strike="noStrike" kern="1200" cap="none" spc="0" normalizeH="0" baseline="0" noProof="0" dirty="0" smtClean="0">
              <a:ln>
                <a:noFill/>
              </a:ln>
              <a:solidFill>
                <a:srgbClr val="142C46"/>
              </a:solidFill>
              <a:effectLst/>
              <a:uLnTx/>
              <a:uFillTx/>
              <a:latin typeface="Museo Sans 500" panose="02000000000000000000"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3000" b="0" i="0" u="none" strike="noStrike" kern="1200" cap="none" spc="0" normalizeH="0" baseline="0" noProof="0" dirty="0">
              <a:ln>
                <a:noFill/>
              </a:ln>
              <a:solidFill>
                <a:srgbClr val="142C46"/>
              </a:solidFill>
              <a:effectLst/>
              <a:uLnTx/>
              <a:uFillTx/>
              <a:latin typeface="Museo Sans 500" panose="02000000000000000000"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srgbClr val="142C46"/>
                </a:solidFill>
                <a:effectLst/>
                <a:uLnTx/>
                <a:uFillTx/>
                <a:latin typeface="Museo Sans 500" panose="02000000000000000000" pitchFamily="2" charset="77"/>
                <a:ea typeface="+mn-ea"/>
                <a:cs typeface="+mn-cs"/>
              </a:rPr>
              <a:t>Juillet 2024</a:t>
            </a:r>
            <a:endParaRPr kumimoji="0" lang="fr-FR" sz="2000" b="0" i="0" u="none" strike="noStrike" kern="1200" cap="none" spc="0" normalizeH="0" baseline="0" noProof="0" dirty="0">
              <a:ln>
                <a:noFill/>
              </a:ln>
              <a:solidFill>
                <a:srgbClr val="142C46"/>
              </a:solidFill>
              <a:effectLst/>
              <a:uLnTx/>
              <a:uFillTx/>
              <a:latin typeface="Museo Sans 500" panose="02000000000000000000" pitchFamily="2" charset="77"/>
              <a:ea typeface="+mn-ea"/>
              <a:cs typeface="+mn-cs"/>
            </a:endParaRPr>
          </a:p>
        </p:txBody>
      </p:sp>
      <p:cxnSp>
        <p:nvCxnSpPr>
          <p:cNvPr id="8" name="Connecteur droit 7">
            <a:extLst>
              <a:ext uri="{FF2B5EF4-FFF2-40B4-BE49-F238E27FC236}">
                <a16:creationId xmlns:a16="http://schemas.microsoft.com/office/drawing/2014/main" id="{A869CD6C-B56E-7544-8DA3-F0D073624967}"/>
              </a:ext>
            </a:extLst>
          </p:cNvPr>
          <p:cNvCxnSpPr>
            <a:cxnSpLocks/>
          </p:cNvCxnSpPr>
          <p:nvPr/>
        </p:nvCxnSpPr>
        <p:spPr>
          <a:xfrm>
            <a:off x="5967168" y="674014"/>
            <a:ext cx="0" cy="550996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ACC60EA-8D5C-4C2F-B0AB-9F24B10F4D4B}" type="datetime1">
              <a:rPr kumimoji="0" lang="fr-FR"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10/10/2025</a:t>
            </a:fld>
            <a:endParaRPr kumimoji="0" lang="fr-FR"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17A160-9ED5-C34D-B622-5F67C902EDED}" type="slidenum">
              <a:rPr kumimoji="0" lang="fr-FR" sz="18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t="9381" b="10201"/>
          <a:stretch/>
        </p:blipFill>
        <p:spPr>
          <a:xfrm>
            <a:off x="718820" y="3521514"/>
            <a:ext cx="3771900" cy="231648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7" y="1047750"/>
            <a:ext cx="4618673" cy="1955408"/>
          </a:xfrm>
          <a:prstGeom prst="rect">
            <a:avLst/>
          </a:prstGeom>
        </p:spPr>
      </p:pic>
    </p:spTree>
    <p:extLst>
      <p:ext uri="{BB962C8B-B14F-4D97-AF65-F5344CB8AC3E}">
        <p14:creationId xmlns:p14="http://schemas.microsoft.com/office/powerpoint/2010/main" val="139535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3872B1-F8E9-D441-A10D-731020070A48}"/>
              </a:ext>
            </a:extLst>
          </p:cNvPr>
          <p:cNvSpPr/>
          <p:nvPr/>
        </p:nvSpPr>
        <p:spPr>
          <a:xfrm>
            <a:off x="0" y="6391372"/>
            <a:ext cx="12192000" cy="466627"/>
          </a:xfrm>
          <a:prstGeom prst="rect">
            <a:avLst/>
          </a:prstGeom>
          <a:solidFill>
            <a:srgbClr val="129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cercle, Graphique&#10;&#10;Description générée automatiquement">
            <a:extLst>
              <a:ext uri="{FF2B5EF4-FFF2-40B4-BE49-F238E27FC236}">
                <a16:creationId xmlns:a16="http://schemas.microsoft.com/office/drawing/2014/main" id="{432DB3EC-7E97-DF43-8D41-4B0DD2D45402}"/>
              </a:ext>
            </a:extLst>
          </p:cNvPr>
          <p:cNvPicPr>
            <a:picLocks noChangeAspect="1"/>
          </p:cNvPicPr>
          <p:nvPr/>
        </p:nvPicPr>
        <p:blipFill>
          <a:blip r:embed="rId3">
            <a:alphaModFix amt="20000"/>
          </a:blip>
          <a:stretch>
            <a:fillRect/>
          </a:stretch>
        </p:blipFill>
        <p:spPr>
          <a:xfrm>
            <a:off x="10699165" y="5878287"/>
            <a:ext cx="891020" cy="953590"/>
          </a:xfrm>
          <a:prstGeom prst="rect">
            <a:avLst/>
          </a:prstGeom>
          <a:effectLst>
            <a:glow>
              <a:schemeClr val="accent1"/>
            </a:glow>
          </a:effectLst>
          <a:scene3d>
            <a:camera prst="orthographicFront"/>
            <a:lightRig rig="threePt" dir="t">
              <a:rot lat="0" lon="0" rev="0"/>
            </a:lightRig>
          </a:scene3d>
        </p:spPr>
      </p:pic>
      <p:sp>
        <p:nvSpPr>
          <p:cNvPr id="8" name="ZoneTexte 7">
            <a:extLst>
              <a:ext uri="{FF2B5EF4-FFF2-40B4-BE49-F238E27FC236}">
                <a16:creationId xmlns:a16="http://schemas.microsoft.com/office/drawing/2014/main" id="{F75095C4-5891-1E43-A905-D25E1F12F1C3}"/>
              </a:ext>
            </a:extLst>
          </p:cNvPr>
          <p:cNvSpPr txBox="1"/>
          <p:nvPr/>
        </p:nvSpPr>
        <p:spPr>
          <a:xfrm>
            <a:off x="85540" y="165234"/>
            <a:ext cx="9644743" cy="461665"/>
          </a:xfrm>
          <a:prstGeom prst="rect">
            <a:avLst/>
          </a:prstGeom>
          <a:noFill/>
        </p:spPr>
        <p:txBody>
          <a:bodyPr wrap="square" rtlCol="0">
            <a:spAutoFit/>
          </a:bodyPr>
          <a:lstStyle/>
          <a:p>
            <a:r>
              <a:rPr lang="fr-FR" sz="2400" b="1" dirty="0" smtClean="0">
                <a:solidFill>
                  <a:srgbClr val="142C46"/>
                </a:solidFill>
                <a:latin typeface="Museo Sans 900" panose="02000000000000000000" pitchFamily="2" charset="77"/>
              </a:rPr>
              <a:t>La protection sociale complémentaire, de quoi s’agit-il ?</a:t>
            </a:r>
            <a:endParaRPr lang="fr-FR" sz="2400" b="1" dirty="0">
              <a:solidFill>
                <a:srgbClr val="142C46"/>
              </a:solidFill>
              <a:latin typeface="Museo Sans 900" panose="02000000000000000000" pitchFamily="2" charset="77"/>
            </a:endParaRPr>
          </a:p>
        </p:txBody>
      </p:sp>
      <p:cxnSp>
        <p:nvCxnSpPr>
          <p:cNvPr id="9" name="Connecteur droit 8">
            <a:extLst>
              <a:ext uri="{FF2B5EF4-FFF2-40B4-BE49-F238E27FC236}">
                <a16:creationId xmlns:a16="http://schemas.microsoft.com/office/drawing/2014/main" id="{200F0472-34C9-1740-87BA-7CEE5CDCF94A}"/>
              </a:ext>
            </a:extLst>
          </p:cNvPr>
          <p:cNvCxnSpPr>
            <a:cxnSpLocks/>
          </p:cNvCxnSpPr>
          <p:nvPr/>
        </p:nvCxnSpPr>
        <p:spPr>
          <a:xfrm>
            <a:off x="202478" y="646612"/>
            <a:ext cx="11606345" cy="0"/>
          </a:xfrm>
          <a:prstGeom prst="line">
            <a:avLst/>
          </a:prstGeom>
          <a:ln>
            <a:solidFill>
              <a:srgbClr val="142C46"/>
            </a:solidFill>
          </a:ln>
        </p:spPr>
        <p:style>
          <a:lnRef idx="1">
            <a:schemeClr val="accent1"/>
          </a:lnRef>
          <a:fillRef idx="0">
            <a:schemeClr val="accent1"/>
          </a:fillRef>
          <a:effectRef idx="0">
            <a:schemeClr val="accent1"/>
          </a:effectRef>
          <a:fontRef idx="minor">
            <a:schemeClr val="tx1"/>
          </a:fontRef>
        </p:style>
      </p:cxnSp>
      <p:sp>
        <p:nvSpPr>
          <p:cNvPr id="2" name="Espace réservé de la date 1"/>
          <p:cNvSpPr>
            <a:spLocks noGrp="1"/>
          </p:cNvSpPr>
          <p:nvPr>
            <p:ph type="dt" sz="half" idx="10"/>
          </p:nvPr>
        </p:nvSpPr>
        <p:spPr/>
        <p:txBody>
          <a:bodyPr/>
          <a:lstStyle/>
          <a:p>
            <a:fld id="{8C683001-1085-49E3-9CD0-E05144360FD1}" type="datetime1">
              <a:rPr lang="fr-FR" smtClean="0"/>
              <a:t>10/10/2025</a:t>
            </a:fld>
            <a:endParaRPr lang="fr-FR"/>
          </a:p>
        </p:txBody>
      </p:sp>
      <p:sp>
        <p:nvSpPr>
          <p:cNvPr id="10" name="Espace réservé du numéro de diapositive 9"/>
          <p:cNvSpPr>
            <a:spLocks noGrp="1"/>
          </p:cNvSpPr>
          <p:nvPr>
            <p:ph type="sldNum" sz="quarter" idx="12"/>
          </p:nvPr>
        </p:nvSpPr>
        <p:spPr>
          <a:xfrm>
            <a:off x="8982125" y="6447887"/>
            <a:ext cx="2743200" cy="365125"/>
          </a:xfrm>
        </p:spPr>
        <p:txBody>
          <a:bodyPr/>
          <a:lstStyle/>
          <a:p>
            <a:fld id="{5617A160-9ED5-C34D-B622-5F67C902EDED}" type="slidenum">
              <a:rPr lang="fr-FR" smtClean="0"/>
              <a:t>2</a:t>
            </a:fld>
            <a:endParaRPr lang="fr-FR" dirty="0"/>
          </a:p>
        </p:txBody>
      </p:sp>
      <p:sp>
        <p:nvSpPr>
          <p:cNvPr id="6" name="ZoneTexte 5"/>
          <p:cNvSpPr txBox="1"/>
          <p:nvPr/>
        </p:nvSpPr>
        <p:spPr>
          <a:xfrm>
            <a:off x="202478" y="3103357"/>
            <a:ext cx="11268125" cy="2523768"/>
          </a:xfrm>
          <a:prstGeom prst="rect">
            <a:avLst/>
          </a:prstGeom>
          <a:noFill/>
        </p:spPr>
        <p:txBody>
          <a:bodyPr wrap="square" rtlCol="0">
            <a:spAutoFit/>
          </a:bodyPr>
          <a:lstStyle/>
          <a:p>
            <a:r>
              <a:rPr lang="fr-FR" sz="2400" b="1" dirty="0" smtClean="0">
                <a:solidFill>
                  <a:srgbClr val="129A7E"/>
                </a:solidFill>
              </a:rPr>
              <a:t>Que dit l’accord collectif national du 11 juillet 2023 ?</a:t>
            </a:r>
          </a:p>
          <a:p>
            <a:r>
              <a:rPr lang="fr-FR" sz="2000" dirty="0" smtClean="0"/>
              <a:t>	</a:t>
            </a:r>
            <a:endParaRPr lang="fr-FR" sz="2400" dirty="0" smtClean="0">
              <a:solidFill>
                <a:srgbClr val="129A7E"/>
              </a:solidFill>
            </a:endParaRPr>
          </a:p>
          <a:p>
            <a:r>
              <a:rPr lang="fr-FR" sz="2400" i="1" u="sng" dirty="0" smtClean="0">
                <a:solidFill>
                  <a:srgbClr val="129A7E"/>
                </a:solidFill>
              </a:rPr>
              <a:t>Pour la prévoyance </a:t>
            </a:r>
          </a:p>
          <a:p>
            <a:pPr marL="342900" indent="-342900">
              <a:spcAft>
                <a:spcPts val="600"/>
              </a:spcAft>
              <a:buClr>
                <a:srgbClr val="129A7E"/>
              </a:buClr>
              <a:buFont typeface="Wingdings" panose="05000000000000000000" pitchFamily="2" charset="2"/>
              <a:buChar char="Ø"/>
            </a:pPr>
            <a:r>
              <a:rPr lang="fr-FR" sz="2000" dirty="0" smtClean="0"/>
              <a:t>Une  mise en place de contrats collectifs à adhésion obligatoire pour toutes les collectivités territoriales</a:t>
            </a:r>
          </a:p>
          <a:p>
            <a:pPr marL="342900" indent="-342900">
              <a:spcAft>
                <a:spcPts val="600"/>
              </a:spcAft>
              <a:buClr>
                <a:srgbClr val="129A7E"/>
              </a:buClr>
              <a:buFont typeface="Wingdings" panose="05000000000000000000" pitchFamily="2" charset="2"/>
              <a:buChar char="Ø"/>
            </a:pPr>
            <a:r>
              <a:rPr lang="fr-FR" sz="2000" dirty="0" smtClean="0"/>
              <a:t>Un niveau minimum de couverture de 90 % de la rémunération nette </a:t>
            </a:r>
          </a:p>
          <a:p>
            <a:pPr marL="342900" indent="-342900">
              <a:spcAft>
                <a:spcPts val="600"/>
              </a:spcAft>
              <a:buClr>
                <a:srgbClr val="129A7E"/>
              </a:buClr>
              <a:buFont typeface="Wingdings" panose="05000000000000000000" pitchFamily="2" charset="2"/>
              <a:buChar char="Ø"/>
            </a:pPr>
            <a:r>
              <a:rPr lang="fr-FR" sz="2000" dirty="0" smtClean="0"/>
              <a:t>Un  financement employeur minimal à hauteur de 50 % des cotisations acquittées par vos agents </a:t>
            </a:r>
            <a:br>
              <a:rPr lang="fr-FR" sz="2000" dirty="0" smtClean="0"/>
            </a:br>
            <a:r>
              <a:rPr lang="fr-FR" sz="2000" dirty="0" smtClean="0"/>
              <a:t>(hors options)</a:t>
            </a:r>
          </a:p>
        </p:txBody>
      </p:sp>
      <p:sp>
        <p:nvSpPr>
          <p:cNvPr id="7" name="Rectangle 6"/>
          <p:cNvSpPr/>
          <p:nvPr/>
        </p:nvSpPr>
        <p:spPr>
          <a:xfrm>
            <a:off x="202478" y="744440"/>
            <a:ext cx="11662995" cy="1600438"/>
          </a:xfrm>
          <a:prstGeom prst="rect">
            <a:avLst/>
          </a:prstGeom>
        </p:spPr>
        <p:txBody>
          <a:bodyPr wrap="square">
            <a:spAutoFit/>
          </a:bodyPr>
          <a:lstStyle/>
          <a:p>
            <a:pPr>
              <a:spcAft>
                <a:spcPts val="600"/>
              </a:spcAft>
            </a:pPr>
            <a:r>
              <a:rPr lang="fr-FR" sz="2400" dirty="0" smtClean="0">
                <a:solidFill>
                  <a:srgbClr val="129A7E"/>
                </a:solidFill>
              </a:rPr>
              <a:t>La réforme de la protection sociale complémentaire </a:t>
            </a:r>
            <a:r>
              <a:rPr lang="fr-FR" sz="2000" dirty="0" smtClean="0"/>
              <a:t>introduit une obligation de participation financière des employeurs publics, </a:t>
            </a:r>
            <a:r>
              <a:rPr lang="fr-FR" sz="2000" b="1" dirty="0" smtClean="0"/>
              <a:t>donc vous </a:t>
            </a:r>
            <a:r>
              <a:rPr lang="fr-FR" sz="2000" dirty="0" smtClean="0"/>
              <a:t>:</a:t>
            </a:r>
            <a:endParaRPr lang="fr-FR" sz="2000" dirty="0"/>
          </a:p>
          <a:p>
            <a:pPr marL="800100" lvl="1" indent="-342900">
              <a:spcAft>
                <a:spcPts val="600"/>
              </a:spcAft>
              <a:buClr>
                <a:srgbClr val="129A7E"/>
              </a:buClr>
              <a:buFont typeface="Wingdings" panose="05000000000000000000" pitchFamily="2" charset="2"/>
              <a:buChar char="§"/>
            </a:pPr>
            <a:r>
              <a:rPr lang="fr-FR" sz="2000" dirty="0">
                <a:solidFill>
                  <a:srgbClr val="424547"/>
                </a:solidFill>
              </a:rPr>
              <a:t>à compter du 1er janvier 2025 pour le risque prévoyance,</a:t>
            </a:r>
          </a:p>
          <a:p>
            <a:pPr marL="800100" lvl="1" indent="-342900">
              <a:buClr>
                <a:srgbClr val="129A7E"/>
              </a:buClr>
              <a:buFont typeface="Wingdings" panose="05000000000000000000" pitchFamily="2" charset="2"/>
              <a:buChar char="§"/>
            </a:pPr>
            <a:r>
              <a:rPr lang="fr-FR" sz="2000" dirty="0">
                <a:solidFill>
                  <a:srgbClr val="424547"/>
                </a:solidFill>
              </a:rPr>
              <a:t>à compter du 1er janvier 2026 pour les frais de santé</a:t>
            </a:r>
            <a:r>
              <a:rPr lang="fr-FR" sz="2400" dirty="0" smtClean="0">
                <a:solidFill>
                  <a:srgbClr val="424547"/>
                </a:solidFill>
              </a:rPr>
              <a:t>.</a:t>
            </a:r>
          </a:p>
        </p:txBody>
      </p:sp>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t="9381" b="10201"/>
          <a:stretch/>
        </p:blipFill>
        <p:spPr>
          <a:xfrm>
            <a:off x="10939780" y="247"/>
            <a:ext cx="1252220" cy="769040"/>
          </a:xfrm>
          <a:prstGeom prst="rect">
            <a:avLst/>
          </a:prstGeom>
        </p:spPr>
      </p:pic>
    </p:spTree>
    <p:extLst>
      <p:ext uri="{BB962C8B-B14F-4D97-AF65-F5344CB8AC3E}">
        <p14:creationId xmlns:p14="http://schemas.microsoft.com/office/powerpoint/2010/main" val="148068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3872B1-F8E9-D441-A10D-731020070A48}"/>
              </a:ext>
            </a:extLst>
          </p:cNvPr>
          <p:cNvSpPr/>
          <p:nvPr/>
        </p:nvSpPr>
        <p:spPr>
          <a:xfrm>
            <a:off x="0" y="6391372"/>
            <a:ext cx="12192000" cy="466627"/>
          </a:xfrm>
          <a:prstGeom prst="rect">
            <a:avLst/>
          </a:prstGeom>
          <a:solidFill>
            <a:srgbClr val="129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cercle, Graphique&#10;&#10;Description générée automatiquement">
            <a:extLst>
              <a:ext uri="{FF2B5EF4-FFF2-40B4-BE49-F238E27FC236}">
                <a16:creationId xmlns:a16="http://schemas.microsoft.com/office/drawing/2014/main" id="{432DB3EC-7E97-DF43-8D41-4B0DD2D45402}"/>
              </a:ext>
            </a:extLst>
          </p:cNvPr>
          <p:cNvPicPr>
            <a:picLocks noChangeAspect="1"/>
          </p:cNvPicPr>
          <p:nvPr/>
        </p:nvPicPr>
        <p:blipFill>
          <a:blip r:embed="rId3">
            <a:alphaModFix amt="20000"/>
          </a:blip>
          <a:stretch>
            <a:fillRect/>
          </a:stretch>
        </p:blipFill>
        <p:spPr>
          <a:xfrm>
            <a:off x="10699165" y="5878287"/>
            <a:ext cx="891020" cy="953590"/>
          </a:xfrm>
          <a:prstGeom prst="rect">
            <a:avLst/>
          </a:prstGeom>
          <a:effectLst>
            <a:glow>
              <a:schemeClr val="accent1"/>
            </a:glow>
          </a:effectLst>
          <a:scene3d>
            <a:camera prst="orthographicFront"/>
            <a:lightRig rig="threePt" dir="t">
              <a:rot lat="0" lon="0" rev="0"/>
            </a:lightRig>
          </a:scene3d>
        </p:spPr>
      </p:pic>
      <p:sp>
        <p:nvSpPr>
          <p:cNvPr id="8" name="ZoneTexte 7">
            <a:extLst>
              <a:ext uri="{FF2B5EF4-FFF2-40B4-BE49-F238E27FC236}">
                <a16:creationId xmlns:a16="http://schemas.microsoft.com/office/drawing/2014/main" id="{F75095C4-5891-1E43-A905-D25E1F12F1C3}"/>
              </a:ext>
            </a:extLst>
          </p:cNvPr>
          <p:cNvSpPr txBox="1"/>
          <p:nvPr/>
        </p:nvSpPr>
        <p:spPr>
          <a:xfrm>
            <a:off x="85540" y="165234"/>
            <a:ext cx="9644743" cy="461665"/>
          </a:xfrm>
          <a:prstGeom prst="rect">
            <a:avLst/>
          </a:prstGeom>
          <a:noFill/>
        </p:spPr>
        <p:txBody>
          <a:bodyPr wrap="square" rtlCol="0">
            <a:spAutoFit/>
          </a:bodyPr>
          <a:lstStyle/>
          <a:p>
            <a:r>
              <a:rPr lang="fr-FR" sz="2400" b="1" dirty="0" smtClean="0">
                <a:solidFill>
                  <a:srgbClr val="142C46"/>
                </a:solidFill>
                <a:latin typeface="Museo Sans 900" panose="02000000000000000000" pitchFamily="2" charset="77"/>
              </a:rPr>
              <a:t>Quelle est la démarche portée par les 5 Centres de gestion des Pays de la Loire ?</a:t>
            </a:r>
            <a:endParaRPr lang="fr-FR" sz="2400" b="1" dirty="0">
              <a:solidFill>
                <a:srgbClr val="142C46"/>
              </a:solidFill>
              <a:latin typeface="Museo Sans 900" panose="02000000000000000000" pitchFamily="2" charset="77"/>
            </a:endParaRPr>
          </a:p>
        </p:txBody>
      </p:sp>
      <p:cxnSp>
        <p:nvCxnSpPr>
          <p:cNvPr id="9" name="Connecteur droit 8">
            <a:extLst>
              <a:ext uri="{FF2B5EF4-FFF2-40B4-BE49-F238E27FC236}">
                <a16:creationId xmlns:a16="http://schemas.microsoft.com/office/drawing/2014/main" id="{200F0472-34C9-1740-87BA-7CEE5CDCF94A}"/>
              </a:ext>
            </a:extLst>
          </p:cNvPr>
          <p:cNvCxnSpPr>
            <a:cxnSpLocks/>
          </p:cNvCxnSpPr>
          <p:nvPr/>
        </p:nvCxnSpPr>
        <p:spPr>
          <a:xfrm>
            <a:off x="202478" y="646612"/>
            <a:ext cx="11606345" cy="0"/>
          </a:xfrm>
          <a:prstGeom prst="line">
            <a:avLst/>
          </a:prstGeom>
          <a:ln>
            <a:solidFill>
              <a:srgbClr val="142C46"/>
            </a:solidFill>
          </a:ln>
        </p:spPr>
        <p:style>
          <a:lnRef idx="1">
            <a:schemeClr val="accent1"/>
          </a:lnRef>
          <a:fillRef idx="0">
            <a:schemeClr val="accent1"/>
          </a:fillRef>
          <a:effectRef idx="0">
            <a:schemeClr val="accent1"/>
          </a:effectRef>
          <a:fontRef idx="minor">
            <a:schemeClr val="tx1"/>
          </a:fontRef>
        </p:style>
      </p:cxnSp>
      <p:sp>
        <p:nvSpPr>
          <p:cNvPr id="2" name="Espace réservé de la date 1"/>
          <p:cNvSpPr>
            <a:spLocks noGrp="1"/>
          </p:cNvSpPr>
          <p:nvPr>
            <p:ph type="dt" sz="half" idx="10"/>
          </p:nvPr>
        </p:nvSpPr>
        <p:spPr/>
        <p:txBody>
          <a:bodyPr/>
          <a:lstStyle/>
          <a:p>
            <a:fld id="{8C683001-1085-49E3-9CD0-E05144360FD1}" type="datetime1">
              <a:rPr lang="fr-FR" smtClean="0"/>
              <a:t>10/10/2025</a:t>
            </a:fld>
            <a:endParaRPr lang="fr-FR"/>
          </a:p>
        </p:txBody>
      </p:sp>
      <p:sp>
        <p:nvSpPr>
          <p:cNvPr id="10" name="Espace réservé du numéro de diapositive 9"/>
          <p:cNvSpPr>
            <a:spLocks noGrp="1"/>
          </p:cNvSpPr>
          <p:nvPr>
            <p:ph type="sldNum" sz="quarter" idx="12"/>
          </p:nvPr>
        </p:nvSpPr>
        <p:spPr>
          <a:xfrm>
            <a:off x="8982125" y="6447887"/>
            <a:ext cx="2743200" cy="365125"/>
          </a:xfrm>
        </p:spPr>
        <p:txBody>
          <a:bodyPr/>
          <a:lstStyle/>
          <a:p>
            <a:fld id="{5617A160-9ED5-C34D-B622-5F67C902EDED}" type="slidenum">
              <a:rPr lang="fr-FR" smtClean="0"/>
              <a:t>3</a:t>
            </a:fld>
            <a:endParaRPr lang="fr-FR" dirty="0"/>
          </a:p>
        </p:txBody>
      </p:sp>
      <p:sp>
        <p:nvSpPr>
          <p:cNvPr id="11" name="ZoneTexte 10"/>
          <p:cNvSpPr txBox="1"/>
          <p:nvPr/>
        </p:nvSpPr>
        <p:spPr>
          <a:xfrm>
            <a:off x="203924" y="765432"/>
            <a:ext cx="11521401" cy="1015663"/>
          </a:xfrm>
          <a:prstGeom prst="rect">
            <a:avLst/>
          </a:prstGeom>
          <a:noFill/>
        </p:spPr>
        <p:txBody>
          <a:bodyPr wrap="square" rtlCol="0">
            <a:spAutoFit/>
          </a:bodyPr>
          <a:lstStyle/>
          <a:p>
            <a:r>
              <a:rPr lang="fr-FR" sz="2000" b="1" i="1" dirty="0" smtClean="0">
                <a:solidFill>
                  <a:srgbClr val="129A7E"/>
                </a:solidFill>
              </a:rPr>
              <a:t>Considérant les enjeux d’attractivité et de qualité de vie au travail pour les collectivités et établissements publics et la complexité et de l’expertise nécessaire de la protection sociale complémentaire, le schéma </a:t>
            </a:r>
            <a:br>
              <a:rPr lang="fr-FR" sz="2000" b="1" i="1" dirty="0" smtClean="0">
                <a:solidFill>
                  <a:srgbClr val="129A7E"/>
                </a:solidFill>
              </a:rPr>
            </a:br>
            <a:r>
              <a:rPr lang="fr-FR" sz="2000" b="1" i="1" dirty="0" smtClean="0">
                <a:solidFill>
                  <a:srgbClr val="129A7E"/>
                </a:solidFill>
              </a:rPr>
              <a:t>de coopération régionale des Pays de la Loire propose : </a:t>
            </a:r>
            <a:endParaRPr lang="fr-FR" sz="2000" b="1" i="1" dirty="0">
              <a:solidFill>
                <a:srgbClr val="129A7E"/>
              </a:solidFill>
            </a:endParaRPr>
          </a:p>
        </p:txBody>
      </p:sp>
      <p:sp>
        <p:nvSpPr>
          <p:cNvPr id="12" name="ZoneTexte 11"/>
          <p:cNvSpPr txBox="1"/>
          <p:nvPr/>
        </p:nvSpPr>
        <p:spPr>
          <a:xfrm>
            <a:off x="341360" y="1838799"/>
            <a:ext cx="11509279" cy="3416320"/>
          </a:xfrm>
          <a:prstGeom prst="rect">
            <a:avLst/>
          </a:prstGeom>
          <a:noFill/>
        </p:spPr>
        <p:txBody>
          <a:bodyPr wrap="square" rtlCol="0">
            <a:spAutoFit/>
          </a:bodyPr>
          <a:lstStyle/>
          <a:p>
            <a:endParaRPr lang="fr-FR" sz="2400" dirty="0"/>
          </a:p>
          <a:p>
            <a:pPr marL="342900" indent="-342900">
              <a:buClr>
                <a:srgbClr val="129A7E"/>
              </a:buClr>
              <a:buFont typeface="Wingdings" panose="05000000000000000000" pitchFamily="2" charset="2"/>
              <a:buChar char="Ø"/>
            </a:pPr>
            <a:r>
              <a:rPr lang="fr-FR" sz="2400" dirty="0" smtClean="0"/>
              <a:t>Un marché régional pour la prévoyance</a:t>
            </a:r>
          </a:p>
          <a:p>
            <a:pPr>
              <a:buClr>
                <a:srgbClr val="129A7E"/>
              </a:buClr>
            </a:pPr>
            <a:endParaRPr lang="fr-FR" sz="2400" dirty="0"/>
          </a:p>
          <a:p>
            <a:pPr marL="342900" indent="-342900">
              <a:buClr>
                <a:srgbClr val="129A7E"/>
              </a:buClr>
              <a:buFont typeface="Wingdings" panose="05000000000000000000" pitchFamily="2" charset="2"/>
              <a:buChar char="Ø"/>
            </a:pPr>
            <a:r>
              <a:rPr lang="fr-FR" sz="2400" dirty="0" smtClean="0"/>
              <a:t>Un </a:t>
            </a:r>
            <a:r>
              <a:rPr lang="fr-FR" sz="2400" dirty="0"/>
              <a:t>accompagnement expert sur tous les aspects juridiques, fiscaux, sociaux et </a:t>
            </a:r>
            <a:r>
              <a:rPr lang="fr-FR" sz="2400" dirty="0" smtClean="0"/>
              <a:t>financiers</a:t>
            </a:r>
          </a:p>
          <a:p>
            <a:pPr>
              <a:buClr>
                <a:srgbClr val="129A7E"/>
              </a:buClr>
            </a:pPr>
            <a:endParaRPr lang="fr-FR" sz="2400" dirty="0" smtClean="0"/>
          </a:p>
          <a:p>
            <a:pPr marL="342900" indent="-342900">
              <a:buClr>
                <a:srgbClr val="129A7E"/>
              </a:buClr>
              <a:buFont typeface="Wingdings" panose="05000000000000000000" pitchFamily="2" charset="2"/>
              <a:buChar char="Ø"/>
            </a:pPr>
            <a:r>
              <a:rPr lang="fr-FR" sz="2400" dirty="0" smtClean="0"/>
              <a:t>Un </a:t>
            </a:r>
            <a:r>
              <a:rPr lang="fr-FR" sz="2400" b="1" dirty="0" smtClean="0"/>
              <a:t>accord collectif régional en date du 9 juillet 2024 </a:t>
            </a:r>
            <a:r>
              <a:rPr lang="fr-FR" sz="2400" dirty="0" smtClean="0"/>
              <a:t>relatif aux régimes de prévoyance qui vient entériner les négociations conduites entre les représentants des employeurs et les organisations syndicales représentatives au niveau régional  </a:t>
            </a:r>
            <a:br>
              <a:rPr lang="fr-FR" sz="2400" dirty="0" smtClean="0"/>
            </a:br>
            <a:r>
              <a:rPr lang="fr-FR" sz="2400" dirty="0" smtClean="0"/>
              <a:t>(qui s’inscrit dans les dispositions de l’accord collectif national de juillet 2023)</a:t>
            </a:r>
          </a:p>
        </p:txBody>
      </p:sp>
      <p:pic>
        <p:nvPicPr>
          <p:cNvPr id="13" name="Image 12"/>
          <p:cNvPicPr>
            <a:picLocks noChangeAspect="1"/>
          </p:cNvPicPr>
          <p:nvPr/>
        </p:nvPicPr>
        <p:blipFill rotWithShape="1">
          <a:blip r:embed="rId4">
            <a:extLst>
              <a:ext uri="{28A0092B-C50C-407E-A947-70E740481C1C}">
                <a14:useLocalDpi xmlns:a14="http://schemas.microsoft.com/office/drawing/2010/main" val="0"/>
              </a:ext>
            </a:extLst>
          </a:blip>
          <a:srcRect t="9381" b="10201"/>
          <a:stretch/>
        </p:blipFill>
        <p:spPr>
          <a:xfrm>
            <a:off x="10939780" y="247"/>
            <a:ext cx="1252220" cy="769040"/>
          </a:xfrm>
          <a:prstGeom prst="rect">
            <a:avLst/>
          </a:prstGeom>
        </p:spPr>
      </p:pic>
    </p:spTree>
    <p:extLst>
      <p:ext uri="{BB962C8B-B14F-4D97-AF65-F5344CB8AC3E}">
        <p14:creationId xmlns:p14="http://schemas.microsoft.com/office/powerpoint/2010/main" val="8966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3872B1-F8E9-D441-A10D-731020070A48}"/>
              </a:ext>
            </a:extLst>
          </p:cNvPr>
          <p:cNvSpPr/>
          <p:nvPr/>
        </p:nvSpPr>
        <p:spPr>
          <a:xfrm>
            <a:off x="0" y="6391372"/>
            <a:ext cx="12192000" cy="466627"/>
          </a:xfrm>
          <a:prstGeom prst="rect">
            <a:avLst/>
          </a:prstGeom>
          <a:solidFill>
            <a:srgbClr val="129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cercle, Graphique&#10;&#10;Description générée automatiquement">
            <a:extLst>
              <a:ext uri="{FF2B5EF4-FFF2-40B4-BE49-F238E27FC236}">
                <a16:creationId xmlns:a16="http://schemas.microsoft.com/office/drawing/2014/main" id="{432DB3EC-7E97-DF43-8D41-4B0DD2D45402}"/>
              </a:ext>
            </a:extLst>
          </p:cNvPr>
          <p:cNvPicPr>
            <a:picLocks noChangeAspect="1"/>
          </p:cNvPicPr>
          <p:nvPr/>
        </p:nvPicPr>
        <p:blipFill>
          <a:blip r:embed="rId3">
            <a:alphaModFix amt="20000"/>
          </a:blip>
          <a:stretch>
            <a:fillRect/>
          </a:stretch>
        </p:blipFill>
        <p:spPr>
          <a:xfrm>
            <a:off x="10699165" y="5878287"/>
            <a:ext cx="891020" cy="953590"/>
          </a:xfrm>
          <a:prstGeom prst="rect">
            <a:avLst/>
          </a:prstGeom>
          <a:effectLst>
            <a:glow>
              <a:schemeClr val="accent1"/>
            </a:glow>
          </a:effectLst>
          <a:scene3d>
            <a:camera prst="orthographicFront"/>
            <a:lightRig rig="threePt" dir="t">
              <a:rot lat="0" lon="0" rev="0"/>
            </a:lightRig>
          </a:scene3d>
        </p:spPr>
      </p:pic>
      <p:sp>
        <p:nvSpPr>
          <p:cNvPr id="8" name="ZoneTexte 7">
            <a:extLst>
              <a:ext uri="{FF2B5EF4-FFF2-40B4-BE49-F238E27FC236}">
                <a16:creationId xmlns:a16="http://schemas.microsoft.com/office/drawing/2014/main" id="{F75095C4-5891-1E43-A905-D25E1F12F1C3}"/>
              </a:ext>
            </a:extLst>
          </p:cNvPr>
          <p:cNvSpPr txBox="1"/>
          <p:nvPr/>
        </p:nvSpPr>
        <p:spPr>
          <a:xfrm>
            <a:off x="202478" y="166082"/>
            <a:ext cx="9644743" cy="461665"/>
          </a:xfrm>
          <a:prstGeom prst="rect">
            <a:avLst/>
          </a:prstGeom>
          <a:noFill/>
        </p:spPr>
        <p:txBody>
          <a:bodyPr wrap="square" rtlCol="0">
            <a:spAutoFit/>
          </a:bodyPr>
          <a:lstStyle/>
          <a:p>
            <a:r>
              <a:rPr lang="fr-FR" sz="2400" b="1" dirty="0" smtClean="0">
                <a:solidFill>
                  <a:srgbClr val="142C46"/>
                </a:solidFill>
                <a:latin typeface="Museo Sans 900" panose="02000000000000000000" pitchFamily="2" charset="77"/>
              </a:rPr>
              <a:t>Quel cadre pour les futurs contrats de prévoyance ?</a:t>
            </a:r>
            <a:endParaRPr lang="fr-FR" sz="2400" b="1" dirty="0">
              <a:solidFill>
                <a:srgbClr val="142C46"/>
              </a:solidFill>
              <a:latin typeface="Museo Sans 900" panose="02000000000000000000" pitchFamily="2" charset="77"/>
            </a:endParaRPr>
          </a:p>
        </p:txBody>
      </p:sp>
      <p:cxnSp>
        <p:nvCxnSpPr>
          <p:cNvPr id="9" name="Connecteur droit 8">
            <a:extLst>
              <a:ext uri="{FF2B5EF4-FFF2-40B4-BE49-F238E27FC236}">
                <a16:creationId xmlns:a16="http://schemas.microsoft.com/office/drawing/2014/main" id="{200F0472-34C9-1740-87BA-7CEE5CDCF94A}"/>
              </a:ext>
            </a:extLst>
          </p:cNvPr>
          <p:cNvCxnSpPr>
            <a:cxnSpLocks/>
          </p:cNvCxnSpPr>
          <p:nvPr/>
        </p:nvCxnSpPr>
        <p:spPr>
          <a:xfrm>
            <a:off x="202478" y="646612"/>
            <a:ext cx="11606345" cy="0"/>
          </a:xfrm>
          <a:prstGeom prst="line">
            <a:avLst/>
          </a:prstGeom>
          <a:ln>
            <a:solidFill>
              <a:srgbClr val="142C46"/>
            </a:solidFill>
          </a:ln>
        </p:spPr>
        <p:style>
          <a:lnRef idx="1">
            <a:schemeClr val="accent1"/>
          </a:lnRef>
          <a:fillRef idx="0">
            <a:schemeClr val="accent1"/>
          </a:fillRef>
          <a:effectRef idx="0">
            <a:schemeClr val="accent1"/>
          </a:effectRef>
          <a:fontRef idx="minor">
            <a:schemeClr val="tx1"/>
          </a:fontRef>
        </p:style>
      </p:cxnSp>
      <p:sp>
        <p:nvSpPr>
          <p:cNvPr id="2" name="Espace réservé de la date 1"/>
          <p:cNvSpPr>
            <a:spLocks noGrp="1"/>
          </p:cNvSpPr>
          <p:nvPr>
            <p:ph type="dt" sz="half" idx="10"/>
          </p:nvPr>
        </p:nvSpPr>
        <p:spPr/>
        <p:txBody>
          <a:bodyPr/>
          <a:lstStyle/>
          <a:p>
            <a:fld id="{8C683001-1085-49E3-9CD0-E05144360FD1}" type="datetime1">
              <a:rPr lang="fr-FR" smtClean="0"/>
              <a:t>10/10/2025</a:t>
            </a:fld>
            <a:endParaRPr lang="fr-FR"/>
          </a:p>
        </p:txBody>
      </p:sp>
      <p:sp>
        <p:nvSpPr>
          <p:cNvPr id="10" name="Espace réservé du numéro de diapositive 9"/>
          <p:cNvSpPr>
            <a:spLocks noGrp="1"/>
          </p:cNvSpPr>
          <p:nvPr>
            <p:ph type="sldNum" sz="quarter" idx="12"/>
          </p:nvPr>
        </p:nvSpPr>
        <p:spPr>
          <a:xfrm>
            <a:off x="8982125" y="6447887"/>
            <a:ext cx="2743200" cy="365125"/>
          </a:xfrm>
        </p:spPr>
        <p:txBody>
          <a:bodyPr/>
          <a:lstStyle/>
          <a:p>
            <a:fld id="{5617A160-9ED5-C34D-B622-5F67C902EDED}" type="slidenum">
              <a:rPr lang="fr-FR" smtClean="0"/>
              <a:t>4</a:t>
            </a:fld>
            <a:endParaRPr lang="fr-FR" dirty="0"/>
          </a:p>
        </p:txBody>
      </p:sp>
      <p:sp>
        <p:nvSpPr>
          <p:cNvPr id="6" name="ZoneTexte 5"/>
          <p:cNvSpPr txBox="1"/>
          <p:nvPr/>
        </p:nvSpPr>
        <p:spPr>
          <a:xfrm>
            <a:off x="294982" y="767649"/>
            <a:ext cx="11602035" cy="5632311"/>
          </a:xfrm>
          <a:prstGeom prst="rect">
            <a:avLst/>
          </a:prstGeom>
          <a:noFill/>
        </p:spPr>
        <p:txBody>
          <a:bodyPr wrap="square" rtlCol="0">
            <a:spAutoFit/>
          </a:bodyPr>
          <a:lstStyle/>
          <a:p>
            <a:pPr>
              <a:buClr>
                <a:srgbClr val="129A7E"/>
              </a:buClr>
            </a:pPr>
            <a:r>
              <a:rPr lang="fr-FR" sz="2400" i="1" dirty="0" smtClean="0">
                <a:solidFill>
                  <a:srgbClr val="129A7E"/>
                </a:solidFill>
              </a:rPr>
              <a:t>Conformément à l’accord collectif régional du 9 juillet 2024</a:t>
            </a:r>
          </a:p>
          <a:p>
            <a:pPr>
              <a:buClr>
                <a:srgbClr val="129A7E"/>
              </a:buClr>
            </a:pPr>
            <a:endParaRPr lang="fr-FR" sz="2400" i="1" dirty="0" smtClean="0">
              <a:solidFill>
                <a:srgbClr val="129A7E"/>
              </a:solidFill>
            </a:endParaRPr>
          </a:p>
          <a:p>
            <a:pPr marL="342900" indent="-342900">
              <a:buClr>
                <a:srgbClr val="129A7E"/>
              </a:buClr>
              <a:buFont typeface="Wingdings" panose="05000000000000000000" pitchFamily="2" charset="2"/>
              <a:buChar char="Ø"/>
            </a:pPr>
            <a:r>
              <a:rPr lang="fr-FR" sz="2400" dirty="0" smtClean="0"/>
              <a:t>Des contrats de prévoyance à </a:t>
            </a:r>
            <a:r>
              <a:rPr lang="fr-FR" sz="2400" b="1" dirty="0" smtClean="0">
                <a:solidFill>
                  <a:srgbClr val="129A7E"/>
                </a:solidFill>
              </a:rPr>
              <a:t>adhésion obligatoire</a:t>
            </a:r>
            <a:r>
              <a:rPr lang="fr-FR" sz="2400" dirty="0" smtClean="0"/>
              <a:t> pour tous vos agents</a:t>
            </a:r>
          </a:p>
          <a:p>
            <a:pPr marL="342900" indent="-342900">
              <a:buClr>
                <a:srgbClr val="129A7E"/>
              </a:buClr>
              <a:buFont typeface="Wingdings" panose="05000000000000000000" pitchFamily="2" charset="2"/>
              <a:buChar char="q"/>
            </a:pPr>
            <a:endParaRPr lang="fr-FR" sz="2400" dirty="0"/>
          </a:p>
          <a:p>
            <a:pPr marL="342900" indent="-342900">
              <a:buClr>
                <a:srgbClr val="129A7E"/>
              </a:buClr>
              <a:buFont typeface="Wingdings" panose="05000000000000000000" pitchFamily="2" charset="2"/>
              <a:buChar char="Ø"/>
            </a:pPr>
            <a:r>
              <a:rPr lang="fr-FR" sz="2400" dirty="0" smtClean="0"/>
              <a:t>Une couverture à hauteur de </a:t>
            </a:r>
            <a:r>
              <a:rPr lang="fr-FR" sz="2400" b="1" dirty="0" smtClean="0">
                <a:solidFill>
                  <a:srgbClr val="129A7E"/>
                </a:solidFill>
              </a:rPr>
              <a:t>90 % ou 95 % de la rémunération nette, </a:t>
            </a:r>
            <a:r>
              <a:rPr lang="fr-FR" sz="2400" dirty="0" smtClean="0"/>
              <a:t>qui reste votre choix</a:t>
            </a:r>
          </a:p>
          <a:p>
            <a:pPr marL="342900" indent="-342900">
              <a:buClr>
                <a:srgbClr val="129A7E"/>
              </a:buClr>
              <a:buFont typeface="Wingdings" panose="05000000000000000000" pitchFamily="2" charset="2"/>
              <a:buChar char="q"/>
            </a:pPr>
            <a:endParaRPr lang="fr-FR" sz="2400" dirty="0"/>
          </a:p>
          <a:p>
            <a:pPr marL="342900" indent="-342900">
              <a:buClr>
                <a:srgbClr val="129A7E"/>
              </a:buClr>
              <a:buFont typeface="Wingdings" panose="05000000000000000000" pitchFamily="2" charset="2"/>
              <a:buChar char="Ø"/>
            </a:pPr>
            <a:r>
              <a:rPr lang="fr-FR" sz="2400" dirty="0" smtClean="0"/>
              <a:t>Votre participation employeur minimale de </a:t>
            </a:r>
            <a:r>
              <a:rPr lang="fr-FR" sz="2400" b="1" dirty="0" smtClean="0">
                <a:solidFill>
                  <a:srgbClr val="129A7E"/>
                </a:solidFill>
              </a:rPr>
              <a:t>50 % de la cotisation </a:t>
            </a:r>
            <a:r>
              <a:rPr lang="fr-FR" sz="2400" dirty="0" smtClean="0"/>
              <a:t>acquittée par vos agents</a:t>
            </a:r>
          </a:p>
          <a:p>
            <a:pPr>
              <a:buClr>
                <a:srgbClr val="129A7E"/>
              </a:buClr>
            </a:pPr>
            <a:endParaRPr lang="fr-FR" sz="2400" dirty="0"/>
          </a:p>
          <a:p>
            <a:pPr marL="342900" indent="-342900">
              <a:buClr>
                <a:srgbClr val="129A7E"/>
              </a:buClr>
              <a:buFont typeface="Wingdings" panose="05000000000000000000" pitchFamily="2" charset="2"/>
              <a:buChar char="Ø"/>
            </a:pPr>
            <a:r>
              <a:rPr lang="fr-FR" sz="2400" dirty="0" smtClean="0"/>
              <a:t>Des </a:t>
            </a:r>
            <a:r>
              <a:rPr lang="fr-FR" sz="2400" b="1" dirty="0" smtClean="0">
                <a:solidFill>
                  <a:srgbClr val="129A7E"/>
                </a:solidFill>
              </a:rPr>
              <a:t>options à adhésion facultative,</a:t>
            </a:r>
            <a:r>
              <a:rPr lang="fr-FR" sz="2400" dirty="0" smtClean="0"/>
              <a:t> sans obligation de participation </a:t>
            </a:r>
          </a:p>
          <a:p>
            <a:pPr marL="800100" lvl="1" indent="-342900">
              <a:buClr>
                <a:srgbClr val="129A7E"/>
              </a:buClr>
              <a:buFont typeface="Wingdings" panose="05000000000000000000" pitchFamily="2" charset="2"/>
              <a:buChar char="§"/>
            </a:pPr>
            <a:r>
              <a:rPr lang="fr-FR" sz="2400" dirty="0" smtClean="0"/>
              <a:t>Le maintien du Régime indemnitaire en congé longue maladie, congé longue durée </a:t>
            </a:r>
            <a:br>
              <a:rPr lang="fr-FR" sz="2400" dirty="0" smtClean="0"/>
            </a:br>
            <a:r>
              <a:rPr lang="fr-FR" sz="2400" dirty="0" smtClean="0"/>
              <a:t>et grave maladie</a:t>
            </a:r>
          </a:p>
          <a:p>
            <a:pPr marL="800100" lvl="1" indent="-342900">
              <a:buClr>
                <a:srgbClr val="129A7E"/>
              </a:buClr>
              <a:buFont typeface="Wingdings" panose="05000000000000000000" pitchFamily="2" charset="2"/>
              <a:buChar char="§"/>
            </a:pPr>
            <a:r>
              <a:rPr lang="fr-FR" sz="2400" dirty="0" smtClean="0"/>
              <a:t>Le capital décès</a:t>
            </a:r>
          </a:p>
          <a:p>
            <a:pPr marL="800100" lvl="1" indent="-342900">
              <a:buClr>
                <a:srgbClr val="129A7E"/>
              </a:buClr>
              <a:buFont typeface="Wingdings" panose="05000000000000000000" pitchFamily="2" charset="2"/>
              <a:buChar char="§"/>
            </a:pPr>
            <a:r>
              <a:rPr lang="fr-FR" sz="2400" dirty="0" smtClean="0"/>
              <a:t>La perte de retraite consécutive à une invalidité</a:t>
            </a:r>
            <a:endParaRPr lang="fr-FR" dirty="0"/>
          </a:p>
        </p:txBody>
      </p:sp>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t="9381" b="10201"/>
          <a:stretch/>
        </p:blipFill>
        <p:spPr>
          <a:xfrm>
            <a:off x="10939780" y="247"/>
            <a:ext cx="1252220" cy="769040"/>
          </a:xfrm>
          <a:prstGeom prst="rect">
            <a:avLst/>
          </a:prstGeom>
        </p:spPr>
      </p:pic>
    </p:spTree>
    <p:extLst>
      <p:ext uri="{BB962C8B-B14F-4D97-AF65-F5344CB8AC3E}">
        <p14:creationId xmlns:p14="http://schemas.microsoft.com/office/powerpoint/2010/main" val="124480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3872B1-F8E9-D441-A10D-731020070A48}"/>
              </a:ext>
            </a:extLst>
          </p:cNvPr>
          <p:cNvSpPr/>
          <p:nvPr/>
        </p:nvSpPr>
        <p:spPr>
          <a:xfrm>
            <a:off x="0" y="6391372"/>
            <a:ext cx="12192000" cy="466627"/>
          </a:xfrm>
          <a:prstGeom prst="rect">
            <a:avLst/>
          </a:prstGeom>
          <a:solidFill>
            <a:srgbClr val="129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cercle, Graphique&#10;&#10;Description générée automatiquement">
            <a:extLst>
              <a:ext uri="{FF2B5EF4-FFF2-40B4-BE49-F238E27FC236}">
                <a16:creationId xmlns:a16="http://schemas.microsoft.com/office/drawing/2014/main" id="{432DB3EC-7E97-DF43-8D41-4B0DD2D45402}"/>
              </a:ext>
            </a:extLst>
          </p:cNvPr>
          <p:cNvPicPr>
            <a:picLocks noChangeAspect="1"/>
          </p:cNvPicPr>
          <p:nvPr/>
        </p:nvPicPr>
        <p:blipFill>
          <a:blip r:embed="rId3">
            <a:alphaModFix amt="20000"/>
          </a:blip>
          <a:stretch>
            <a:fillRect/>
          </a:stretch>
        </p:blipFill>
        <p:spPr>
          <a:xfrm>
            <a:off x="10699165" y="5878287"/>
            <a:ext cx="891020" cy="953590"/>
          </a:xfrm>
          <a:prstGeom prst="rect">
            <a:avLst/>
          </a:prstGeom>
          <a:effectLst>
            <a:glow>
              <a:schemeClr val="accent1"/>
            </a:glow>
          </a:effectLst>
          <a:scene3d>
            <a:camera prst="orthographicFront"/>
            <a:lightRig rig="threePt" dir="t">
              <a:rot lat="0" lon="0" rev="0"/>
            </a:lightRig>
          </a:scene3d>
        </p:spPr>
      </p:pic>
      <p:sp>
        <p:nvSpPr>
          <p:cNvPr id="8" name="ZoneTexte 7">
            <a:extLst>
              <a:ext uri="{FF2B5EF4-FFF2-40B4-BE49-F238E27FC236}">
                <a16:creationId xmlns:a16="http://schemas.microsoft.com/office/drawing/2014/main" id="{F75095C4-5891-1E43-A905-D25E1F12F1C3}"/>
              </a:ext>
            </a:extLst>
          </p:cNvPr>
          <p:cNvSpPr txBox="1"/>
          <p:nvPr/>
        </p:nvSpPr>
        <p:spPr>
          <a:xfrm>
            <a:off x="202478" y="166082"/>
            <a:ext cx="9644743" cy="461665"/>
          </a:xfrm>
          <a:prstGeom prst="rect">
            <a:avLst/>
          </a:prstGeom>
          <a:noFill/>
        </p:spPr>
        <p:txBody>
          <a:bodyPr wrap="square" rtlCol="0">
            <a:spAutoFit/>
          </a:bodyPr>
          <a:lstStyle/>
          <a:p>
            <a:r>
              <a:rPr lang="fr-FR" sz="2400" b="1" dirty="0" smtClean="0">
                <a:solidFill>
                  <a:srgbClr val="142C46"/>
                </a:solidFill>
                <a:latin typeface="Museo Sans 900" panose="02000000000000000000" pitchFamily="2" charset="77"/>
              </a:rPr>
              <a:t>Garanties proposées pour le régime de base à adhésion obligatoire</a:t>
            </a:r>
            <a:endParaRPr lang="fr-FR" sz="2400" b="1" dirty="0">
              <a:solidFill>
                <a:srgbClr val="142C46"/>
              </a:solidFill>
              <a:latin typeface="Museo Sans 900" panose="02000000000000000000" pitchFamily="2" charset="77"/>
            </a:endParaRPr>
          </a:p>
        </p:txBody>
      </p:sp>
      <p:cxnSp>
        <p:nvCxnSpPr>
          <p:cNvPr id="9" name="Connecteur droit 8">
            <a:extLst>
              <a:ext uri="{FF2B5EF4-FFF2-40B4-BE49-F238E27FC236}">
                <a16:creationId xmlns:a16="http://schemas.microsoft.com/office/drawing/2014/main" id="{200F0472-34C9-1740-87BA-7CEE5CDCF94A}"/>
              </a:ext>
            </a:extLst>
          </p:cNvPr>
          <p:cNvCxnSpPr>
            <a:cxnSpLocks/>
          </p:cNvCxnSpPr>
          <p:nvPr/>
        </p:nvCxnSpPr>
        <p:spPr>
          <a:xfrm>
            <a:off x="202478" y="627747"/>
            <a:ext cx="11606345" cy="0"/>
          </a:xfrm>
          <a:prstGeom prst="line">
            <a:avLst/>
          </a:prstGeom>
          <a:ln>
            <a:solidFill>
              <a:srgbClr val="142C46"/>
            </a:solidFill>
          </a:ln>
        </p:spPr>
        <p:style>
          <a:lnRef idx="1">
            <a:schemeClr val="accent1"/>
          </a:lnRef>
          <a:fillRef idx="0">
            <a:schemeClr val="accent1"/>
          </a:fillRef>
          <a:effectRef idx="0">
            <a:schemeClr val="accent1"/>
          </a:effectRef>
          <a:fontRef idx="minor">
            <a:schemeClr val="tx1"/>
          </a:fontRef>
        </p:style>
      </p:cxnSp>
      <p:sp>
        <p:nvSpPr>
          <p:cNvPr id="2" name="Espace réservé de la date 1"/>
          <p:cNvSpPr>
            <a:spLocks noGrp="1"/>
          </p:cNvSpPr>
          <p:nvPr>
            <p:ph type="dt" sz="half" idx="10"/>
          </p:nvPr>
        </p:nvSpPr>
        <p:spPr/>
        <p:txBody>
          <a:bodyPr/>
          <a:lstStyle/>
          <a:p>
            <a:fld id="{8C683001-1085-49E3-9CD0-E05144360FD1}" type="datetime1">
              <a:rPr lang="fr-FR" smtClean="0"/>
              <a:t>10/10/2025</a:t>
            </a:fld>
            <a:endParaRPr lang="fr-FR"/>
          </a:p>
        </p:txBody>
      </p:sp>
      <p:sp>
        <p:nvSpPr>
          <p:cNvPr id="10" name="Espace réservé du numéro de diapositive 9"/>
          <p:cNvSpPr>
            <a:spLocks noGrp="1"/>
          </p:cNvSpPr>
          <p:nvPr>
            <p:ph type="sldNum" sz="quarter" idx="12"/>
          </p:nvPr>
        </p:nvSpPr>
        <p:spPr>
          <a:xfrm>
            <a:off x="8982125" y="6447887"/>
            <a:ext cx="2743200" cy="365125"/>
          </a:xfrm>
        </p:spPr>
        <p:txBody>
          <a:bodyPr/>
          <a:lstStyle/>
          <a:p>
            <a:fld id="{5617A160-9ED5-C34D-B622-5F67C902EDED}" type="slidenum">
              <a:rPr lang="fr-FR" smtClean="0"/>
              <a:t>5</a:t>
            </a:fld>
            <a:endParaRPr lang="fr-FR" dirty="0"/>
          </a:p>
        </p:txBody>
      </p:sp>
      <p:sp>
        <p:nvSpPr>
          <p:cNvPr id="6" name="ZoneTexte 5"/>
          <p:cNvSpPr txBox="1"/>
          <p:nvPr/>
        </p:nvSpPr>
        <p:spPr>
          <a:xfrm>
            <a:off x="294982" y="767649"/>
            <a:ext cx="11602035" cy="1938992"/>
          </a:xfrm>
          <a:prstGeom prst="rect">
            <a:avLst/>
          </a:prstGeom>
          <a:noFill/>
        </p:spPr>
        <p:txBody>
          <a:bodyPr wrap="square" rtlCol="0">
            <a:spAutoFit/>
          </a:bodyPr>
          <a:lstStyle/>
          <a:p>
            <a:pPr>
              <a:buClr>
                <a:srgbClr val="129A7E"/>
              </a:buClr>
            </a:pPr>
            <a:r>
              <a:rPr lang="fr-FR" sz="2400" i="1" dirty="0" smtClean="0">
                <a:solidFill>
                  <a:srgbClr val="129A7E"/>
                </a:solidFill>
              </a:rPr>
              <a:t>Assureur retenu : COLLECTEAM ALLIANZ</a:t>
            </a:r>
          </a:p>
          <a:p>
            <a:pPr>
              <a:buClr>
                <a:srgbClr val="129A7E"/>
              </a:buClr>
            </a:pPr>
            <a:endParaRPr lang="fr-FR" sz="2400" i="1" dirty="0">
              <a:solidFill>
                <a:srgbClr val="129A7E"/>
              </a:solidFill>
            </a:endParaRPr>
          </a:p>
          <a:p>
            <a:pPr>
              <a:buClr>
                <a:srgbClr val="129A7E"/>
              </a:buClr>
            </a:pPr>
            <a:endParaRPr lang="fr-FR" sz="2400" i="1" dirty="0" smtClean="0">
              <a:solidFill>
                <a:srgbClr val="129A7E"/>
              </a:solidFill>
            </a:endParaRPr>
          </a:p>
          <a:p>
            <a:pPr>
              <a:buClr>
                <a:srgbClr val="129A7E"/>
              </a:buClr>
            </a:pPr>
            <a:endParaRPr lang="fr-FR" sz="2400" i="1" dirty="0" smtClean="0">
              <a:solidFill>
                <a:srgbClr val="129A7E"/>
              </a:solidFill>
            </a:endParaRPr>
          </a:p>
          <a:p>
            <a:pPr>
              <a:buClr>
                <a:srgbClr val="129A7E"/>
              </a:buClr>
            </a:pPr>
            <a:endParaRPr lang="fr-FR" sz="2400" i="1" dirty="0" smtClean="0">
              <a:solidFill>
                <a:srgbClr val="129A7E"/>
              </a:solidFill>
            </a:endParaRPr>
          </a:p>
        </p:txBody>
      </p:sp>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t="9381" b="10201"/>
          <a:stretch/>
        </p:blipFill>
        <p:spPr>
          <a:xfrm>
            <a:off x="10939780" y="247"/>
            <a:ext cx="1252220" cy="769040"/>
          </a:xfrm>
          <a:prstGeom prst="rect">
            <a:avLst/>
          </a:prstGeom>
        </p:spPr>
      </p:pic>
      <p:graphicFrame>
        <p:nvGraphicFramePr>
          <p:cNvPr id="3" name="Tableau 2"/>
          <p:cNvGraphicFramePr>
            <a:graphicFrameLocks noGrp="1"/>
          </p:cNvGraphicFramePr>
          <p:nvPr>
            <p:extLst>
              <p:ext uri="{D42A27DB-BD31-4B8C-83A1-F6EECF244321}">
                <p14:modId xmlns:p14="http://schemas.microsoft.com/office/powerpoint/2010/main" val="1154039493"/>
              </p:ext>
            </p:extLst>
          </p:nvPr>
        </p:nvGraphicFramePr>
        <p:xfrm>
          <a:off x="956441" y="1642281"/>
          <a:ext cx="9816662" cy="2408522"/>
        </p:xfrm>
        <a:graphic>
          <a:graphicData uri="http://schemas.openxmlformats.org/drawingml/2006/table">
            <a:tbl>
              <a:tblPr firstRow="1" firstCol="1" bandRow="1">
                <a:tableStyleId>{5C22544A-7EE6-4342-B048-85BDC9FD1C3A}</a:tableStyleId>
              </a:tblPr>
              <a:tblGrid>
                <a:gridCol w="4908331">
                  <a:extLst>
                    <a:ext uri="{9D8B030D-6E8A-4147-A177-3AD203B41FA5}">
                      <a16:colId xmlns:a16="http://schemas.microsoft.com/office/drawing/2014/main" val="3289754462"/>
                    </a:ext>
                  </a:extLst>
                </a:gridCol>
                <a:gridCol w="4908331">
                  <a:extLst>
                    <a:ext uri="{9D8B030D-6E8A-4147-A177-3AD203B41FA5}">
                      <a16:colId xmlns:a16="http://schemas.microsoft.com/office/drawing/2014/main" val="3005170987"/>
                    </a:ext>
                  </a:extLst>
                </a:gridCol>
              </a:tblGrid>
              <a:tr h="1040522">
                <a:tc>
                  <a:txBody>
                    <a:bodyPr/>
                    <a:lstStyle/>
                    <a:p>
                      <a:pPr>
                        <a:lnSpc>
                          <a:spcPct val="107000"/>
                        </a:lnSpc>
                        <a:spcAft>
                          <a:spcPts val="0"/>
                        </a:spcAft>
                      </a:pPr>
                      <a:r>
                        <a:rPr lang="fr-FR" sz="1600" dirty="0">
                          <a:solidFill>
                            <a:schemeClr val="tx1"/>
                          </a:solidFill>
                          <a:effectLst/>
                          <a:latin typeface="Arial" panose="020B0604020202020204" pitchFamily="34" charset="0"/>
                          <a:cs typeface="Arial" panose="020B0604020202020204" pitchFamily="34" charset="0"/>
                        </a:rPr>
                        <a:t> </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2000" dirty="0">
                          <a:solidFill>
                            <a:schemeClr val="tx1"/>
                          </a:solidFill>
                          <a:effectLst/>
                          <a:latin typeface="Arial" panose="020B0604020202020204" pitchFamily="34" charset="0"/>
                          <a:cs typeface="Arial" panose="020B0604020202020204" pitchFamily="34" charset="0"/>
                        </a:rPr>
                        <a:t>Taux de cotisation </a:t>
                      </a:r>
                    </a:p>
                    <a:p>
                      <a:pPr>
                        <a:lnSpc>
                          <a:spcPct val="107000"/>
                        </a:lnSpc>
                        <a:spcAft>
                          <a:spcPts val="0"/>
                        </a:spcAft>
                      </a:pPr>
                      <a:r>
                        <a:rPr lang="fr-FR" sz="1800" b="0" dirty="0">
                          <a:solidFill>
                            <a:schemeClr val="tx1"/>
                          </a:solidFill>
                          <a:effectLst/>
                          <a:latin typeface="Arial" panose="020B0604020202020204" pitchFamily="34" charset="0"/>
                          <a:cs typeface="Arial" panose="020B0604020202020204" pitchFamily="34" charset="0"/>
                        </a:rPr>
                        <a:t>% du revenu brut comprenant </a:t>
                      </a:r>
                      <a:r>
                        <a:rPr lang="fr-FR" sz="1800" b="0" dirty="0" smtClean="0">
                          <a:solidFill>
                            <a:schemeClr val="tx1"/>
                          </a:solidFill>
                          <a:effectLst/>
                          <a:latin typeface="Arial" panose="020B0604020202020204" pitchFamily="34" charset="0"/>
                          <a:cs typeface="Arial" panose="020B0604020202020204" pitchFamily="34" charset="0"/>
                        </a:rPr>
                        <a:t>le </a:t>
                      </a:r>
                      <a:r>
                        <a:rPr lang="fr-FR" sz="1800" b="0" dirty="0">
                          <a:solidFill>
                            <a:schemeClr val="tx1"/>
                          </a:solidFill>
                          <a:effectLst/>
                          <a:latin typeface="Arial" panose="020B0604020202020204" pitchFamily="34" charset="0"/>
                          <a:cs typeface="Arial" panose="020B0604020202020204" pitchFamily="34" charset="0"/>
                        </a:rPr>
                        <a:t>traitement indiciaire (+ NBI) et le régime indemnitaire </a:t>
                      </a:r>
                      <a:endParaRPr lang="fr-FR"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195052"/>
                  </a:ext>
                </a:extLst>
              </a:tr>
              <a:tr h="684000">
                <a:tc>
                  <a:txBody>
                    <a:bodyPr/>
                    <a:lstStyle/>
                    <a:p>
                      <a:pPr algn="ctr">
                        <a:lnSpc>
                          <a:spcPct val="107000"/>
                        </a:lnSpc>
                        <a:spcAft>
                          <a:spcPts val="0"/>
                        </a:spcAft>
                      </a:pPr>
                      <a:r>
                        <a:rPr lang="fr-FR" sz="2400" b="1" dirty="0">
                          <a:solidFill>
                            <a:schemeClr val="tx1"/>
                          </a:solidFill>
                          <a:effectLst/>
                          <a:latin typeface="Arial" panose="020B0604020202020204" pitchFamily="34" charset="0"/>
                          <a:cs typeface="Arial" panose="020B0604020202020204" pitchFamily="34" charset="0"/>
                        </a:rPr>
                        <a:t>90 %</a:t>
                      </a:r>
                      <a:endParaRPr lang="fr-FR"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2400" b="1" dirty="0" smtClean="0">
                          <a:solidFill>
                            <a:srgbClr val="129A7E"/>
                          </a:solidFill>
                          <a:effectLst/>
                          <a:latin typeface="Arial" panose="020B0604020202020204" pitchFamily="34" charset="0"/>
                          <a:ea typeface="Calibri" panose="020F0502020204030204" pitchFamily="34" charset="0"/>
                          <a:cs typeface="Arial" panose="020B0604020202020204" pitchFamily="34" charset="0"/>
                        </a:rPr>
                        <a:t>1,93</a:t>
                      </a:r>
                      <a:r>
                        <a:rPr lang="fr-FR" sz="2400" b="1" baseline="0" dirty="0" smtClean="0">
                          <a:solidFill>
                            <a:srgbClr val="129A7E"/>
                          </a:solidFill>
                          <a:effectLst/>
                          <a:latin typeface="Arial" panose="020B0604020202020204" pitchFamily="34" charset="0"/>
                          <a:ea typeface="Calibri" panose="020F0502020204030204" pitchFamily="34" charset="0"/>
                          <a:cs typeface="Arial" panose="020B0604020202020204" pitchFamily="34" charset="0"/>
                        </a:rPr>
                        <a:t> %</a:t>
                      </a:r>
                      <a:endParaRPr lang="fr-FR" sz="2400" b="1" dirty="0">
                        <a:solidFill>
                          <a:srgbClr val="129A7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4050729"/>
                  </a:ext>
                </a:extLst>
              </a:tr>
              <a:tr h="684000">
                <a:tc>
                  <a:txBody>
                    <a:bodyPr/>
                    <a:lstStyle/>
                    <a:p>
                      <a:pPr algn="ctr">
                        <a:lnSpc>
                          <a:spcPct val="107000"/>
                        </a:lnSpc>
                        <a:spcAft>
                          <a:spcPts val="0"/>
                        </a:spcAft>
                      </a:pPr>
                      <a:r>
                        <a:rPr lang="fr-FR" sz="2400" b="1" dirty="0">
                          <a:solidFill>
                            <a:schemeClr val="tx1"/>
                          </a:solidFill>
                          <a:effectLst/>
                          <a:latin typeface="Arial" panose="020B0604020202020204" pitchFamily="34" charset="0"/>
                          <a:cs typeface="Arial" panose="020B0604020202020204" pitchFamily="34" charset="0"/>
                        </a:rPr>
                        <a:t>95 %</a:t>
                      </a:r>
                      <a:endParaRPr lang="fr-FR"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2400" b="1" dirty="0" smtClean="0">
                          <a:solidFill>
                            <a:srgbClr val="129A7E"/>
                          </a:solidFill>
                          <a:effectLst/>
                          <a:latin typeface="Arial" panose="020B0604020202020204" pitchFamily="34" charset="0"/>
                          <a:ea typeface="Calibri" panose="020F0502020204030204" pitchFamily="34" charset="0"/>
                          <a:cs typeface="Arial" panose="020B0604020202020204" pitchFamily="34" charset="0"/>
                        </a:rPr>
                        <a:t>2,12</a:t>
                      </a:r>
                      <a:r>
                        <a:rPr lang="fr-FR" sz="2400" b="1" baseline="0" dirty="0" smtClean="0">
                          <a:solidFill>
                            <a:srgbClr val="129A7E"/>
                          </a:solidFill>
                          <a:effectLst/>
                          <a:latin typeface="Arial" panose="020B0604020202020204" pitchFamily="34" charset="0"/>
                          <a:ea typeface="Calibri" panose="020F0502020204030204" pitchFamily="34" charset="0"/>
                          <a:cs typeface="Arial" panose="020B0604020202020204" pitchFamily="34" charset="0"/>
                        </a:rPr>
                        <a:t> %</a:t>
                      </a:r>
                      <a:endParaRPr lang="fr-FR" sz="2400" b="1" dirty="0">
                        <a:solidFill>
                          <a:srgbClr val="129A7E"/>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2466"/>
                  </a:ext>
                </a:extLst>
              </a:tr>
            </a:tbl>
          </a:graphicData>
        </a:graphic>
      </p:graphicFrame>
      <p:sp>
        <p:nvSpPr>
          <p:cNvPr id="7" name="Rectangle 6"/>
          <p:cNvSpPr/>
          <p:nvPr/>
        </p:nvSpPr>
        <p:spPr>
          <a:xfrm>
            <a:off x="683172" y="4714813"/>
            <a:ext cx="10710042" cy="830997"/>
          </a:xfrm>
          <a:prstGeom prst="rect">
            <a:avLst/>
          </a:prstGeom>
        </p:spPr>
        <p:txBody>
          <a:bodyPr wrap="square">
            <a:spAutoFit/>
          </a:bodyPr>
          <a:lstStyle/>
          <a:p>
            <a:r>
              <a:rPr lang="fr-FR" sz="2400" dirty="0"/>
              <a:t>Vous avez à choisir entre </a:t>
            </a:r>
            <a:r>
              <a:rPr lang="fr-FR" sz="2400" dirty="0" smtClean="0"/>
              <a:t>ces 2 </a:t>
            </a:r>
            <a:r>
              <a:rPr lang="fr-FR" sz="2400" dirty="0"/>
              <a:t>niveaux de garanties de maintien du revenu net de vos agents en en cas d’incapacité temporaire de travail ou d’invalidité</a:t>
            </a:r>
          </a:p>
        </p:txBody>
      </p:sp>
    </p:spTree>
    <p:extLst>
      <p:ext uri="{BB962C8B-B14F-4D97-AF65-F5344CB8AC3E}">
        <p14:creationId xmlns:p14="http://schemas.microsoft.com/office/powerpoint/2010/main" val="784010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3872B1-F8E9-D441-A10D-731020070A48}"/>
              </a:ext>
            </a:extLst>
          </p:cNvPr>
          <p:cNvSpPr/>
          <p:nvPr/>
        </p:nvSpPr>
        <p:spPr>
          <a:xfrm>
            <a:off x="0" y="6391372"/>
            <a:ext cx="12192000" cy="466627"/>
          </a:xfrm>
          <a:prstGeom prst="rect">
            <a:avLst/>
          </a:prstGeom>
          <a:solidFill>
            <a:srgbClr val="129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cercle, Graphique&#10;&#10;Description générée automatiquement">
            <a:extLst>
              <a:ext uri="{FF2B5EF4-FFF2-40B4-BE49-F238E27FC236}">
                <a16:creationId xmlns:a16="http://schemas.microsoft.com/office/drawing/2014/main" id="{432DB3EC-7E97-DF43-8D41-4B0DD2D45402}"/>
              </a:ext>
            </a:extLst>
          </p:cNvPr>
          <p:cNvPicPr>
            <a:picLocks noChangeAspect="1"/>
          </p:cNvPicPr>
          <p:nvPr/>
        </p:nvPicPr>
        <p:blipFill>
          <a:blip r:embed="rId3">
            <a:alphaModFix amt="20000"/>
          </a:blip>
          <a:stretch>
            <a:fillRect/>
          </a:stretch>
        </p:blipFill>
        <p:spPr>
          <a:xfrm>
            <a:off x="10699165" y="5878287"/>
            <a:ext cx="891020" cy="953590"/>
          </a:xfrm>
          <a:prstGeom prst="rect">
            <a:avLst/>
          </a:prstGeom>
          <a:effectLst>
            <a:glow>
              <a:schemeClr val="accent1"/>
            </a:glow>
          </a:effectLst>
          <a:scene3d>
            <a:camera prst="orthographicFront"/>
            <a:lightRig rig="threePt" dir="t">
              <a:rot lat="0" lon="0" rev="0"/>
            </a:lightRig>
          </a:scene3d>
        </p:spPr>
      </p:pic>
      <p:sp>
        <p:nvSpPr>
          <p:cNvPr id="8" name="ZoneTexte 7">
            <a:extLst>
              <a:ext uri="{FF2B5EF4-FFF2-40B4-BE49-F238E27FC236}">
                <a16:creationId xmlns:a16="http://schemas.microsoft.com/office/drawing/2014/main" id="{F75095C4-5891-1E43-A905-D25E1F12F1C3}"/>
              </a:ext>
            </a:extLst>
          </p:cNvPr>
          <p:cNvSpPr txBox="1"/>
          <p:nvPr/>
        </p:nvSpPr>
        <p:spPr>
          <a:xfrm>
            <a:off x="202478" y="166082"/>
            <a:ext cx="9644743" cy="461665"/>
          </a:xfrm>
          <a:prstGeom prst="rect">
            <a:avLst/>
          </a:prstGeom>
          <a:noFill/>
        </p:spPr>
        <p:txBody>
          <a:bodyPr wrap="square" rtlCol="0">
            <a:spAutoFit/>
          </a:bodyPr>
          <a:lstStyle/>
          <a:p>
            <a:r>
              <a:rPr lang="fr-FR" sz="2400" b="1" dirty="0" smtClean="0">
                <a:solidFill>
                  <a:srgbClr val="142C46"/>
                </a:solidFill>
                <a:latin typeface="Museo Sans 900" panose="02000000000000000000" pitchFamily="2" charset="77"/>
              </a:rPr>
              <a:t>Les options à adhésion facultative des agents </a:t>
            </a:r>
            <a:endParaRPr lang="fr-FR" sz="2400" b="1" dirty="0">
              <a:solidFill>
                <a:srgbClr val="142C46"/>
              </a:solidFill>
              <a:latin typeface="Museo Sans 900" panose="02000000000000000000" pitchFamily="2" charset="77"/>
            </a:endParaRPr>
          </a:p>
        </p:txBody>
      </p:sp>
      <p:cxnSp>
        <p:nvCxnSpPr>
          <p:cNvPr id="9" name="Connecteur droit 8">
            <a:extLst>
              <a:ext uri="{FF2B5EF4-FFF2-40B4-BE49-F238E27FC236}">
                <a16:creationId xmlns:a16="http://schemas.microsoft.com/office/drawing/2014/main" id="{200F0472-34C9-1740-87BA-7CEE5CDCF94A}"/>
              </a:ext>
            </a:extLst>
          </p:cNvPr>
          <p:cNvCxnSpPr>
            <a:cxnSpLocks/>
          </p:cNvCxnSpPr>
          <p:nvPr/>
        </p:nvCxnSpPr>
        <p:spPr>
          <a:xfrm>
            <a:off x="202478" y="627747"/>
            <a:ext cx="11606345" cy="0"/>
          </a:xfrm>
          <a:prstGeom prst="line">
            <a:avLst/>
          </a:prstGeom>
          <a:ln>
            <a:solidFill>
              <a:srgbClr val="142C46"/>
            </a:solidFill>
          </a:ln>
        </p:spPr>
        <p:style>
          <a:lnRef idx="1">
            <a:schemeClr val="accent1"/>
          </a:lnRef>
          <a:fillRef idx="0">
            <a:schemeClr val="accent1"/>
          </a:fillRef>
          <a:effectRef idx="0">
            <a:schemeClr val="accent1"/>
          </a:effectRef>
          <a:fontRef idx="minor">
            <a:schemeClr val="tx1"/>
          </a:fontRef>
        </p:style>
      </p:cxnSp>
      <p:sp>
        <p:nvSpPr>
          <p:cNvPr id="2" name="Espace réservé de la date 1"/>
          <p:cNvSpPr>
            <a:spLocks noGrp="1"/>
          </p:cNvSpPr>
          <p:nvPr>
            <p:ph type="dt" sz="half" idx="10"/>
          </p:nvPr>
        </p:nvSpPr>
        <p:spPr/>
        <p:txBody>
          <a:bodyPr/>
          <a:lstStyle/>
          <a:p>
            <a:fld id="{8C683001-1085-49E3-9CD0-E05144360FD1}" type="datetime1">
              <a:rPr lang="fr-FR" smtClean="0"/>
              <a:t>10/10/2025</a:t>
            </a:fld>
            <a:endParaRPr lang="fr-FR"/>
          </a:p>
        </p:txBody>
      </p:sp>
      <p:sp>
        <p:nvSpPr>
          <p:cNvPr id="10" name="Espace réservé du numéro de diapositive 9"/>
          <p:cNvSpPr>
            <a:spLocks noGrp="1"/>
          </p:cNvSpPr>
          <p:nvPr>
            <p:ph type="sldNum" sz="quarter" idx="12"/>
          </p:nvPr>
        </p:nvSpPr>
        <p:spPr>
          <a:xfrm>
            <a:off x="8982125" y="6447887"/>
            <a:ext cx="2743200" cy="365125"/>
          </a:xfrm>
        </p:spPr>
        <p:txBody>
          <a:bodyPr/>
          <a:lstStyle/>
          <a:p>
            <a:fld id="{5617A160-9ED5-C34D-B622-5F67C902EDED}" type="slidenum">
              <a:rPr lang="fr-FR" smtClean="0"/>
              <a:t>6</a:t>
            </a:fld>
            <a:endParaRPr lang="fr-FR" dirty="0"/>
          </a:p>
        </p:txBody>
      </p:sp>
      <p:sp>
        <p:nvSpPr>
          <p:cNvPr id="6" name="ZoneTexte 5"/>
          <p:cNvSpPr txBox="1"/>
          <p:nvPr/>
        </p:nvSpPr>
        <p:spPr>
          <a:xfrm>
            <a:off x="294982" y="767649"/>
            <a:ext cx="11602035" cy="830997"/>
          </a:xfrm>
          <a:prstGeom prst="rect">
            <a:avLst/>
          </a:prstGeom>
          <a:noFill/>
        </p:spPr>
        <p:txBody>
          <a:bodyPr wrap="square" rtlCol="0">
            <a:spAutoFit/>
          </a:bodyPr>
          <a:lstStyle/>
          <a:p>
            <a:pPr>
              <a:buClr>
                <a:srgbClr val="129A7E"/>
              </a:buClr>
            </a:pPr>
            <a:r>
              <a:rPr lang="fr-FR" sz="2400" i="1" smtClean="0">
                <a:solidFill>
                  <a:srgbClr val="129A7E"/>
                </a:solidFill>
              </a:rPr>
              <a:t>Assureur retenu : COLLECTEAM ALLIANZ</a:t>
            </a:r>
            <a:endParaRPr lang="fr-FR" sz="2400" i="1" dirty="0" smtClean="0">
              <a:solidFill>
                <a:srgbClr val="129A7E"/>
              </a:solidFill>
            </a:endParaRPr>
          </a:p>
          <a:p>
            <a:pPr>
              <a:buClr>
                <a:srgbClr val="129A7E"/>
              </a:buClr>
            </a:pPr>
            <a:endParaRPr lang="fr-FR" sz="2400" i="1" dirty="0" smtClean="0">
              <a:solidFill>
                <a:srgbClr val="129A7E"/>
              </a:solidFill>
            </a:endParaRPr>
          </a:p>
        </p:txBody>
      </p:sp>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t="9381" b="10201"/>
          <a:stretch/>
        </p:blipFill>
        <p:spPr>
          <a:xfrm>
            <a:off x="10939780" y="247"/>
            <a:ext cx="1252220" cy="769040"/>
          </a:xfrm>
          <a:prstGeom prst="rect">
            <a:avLst/>
          </a:prstGeom>
        </p:spPr>
      </p:pic>
      <p:graphicFrame>
        <p:nvGraphicFramePr>
          <p:cNvPr id="3" name="Tableau 2"/>
          <p:cNvGraphicFramePr>
            <a:graphicFrameLocks noGrp="1"/>
          </p:cNvGraphicFramePr>
          <p:nvPr>
            <p:extLst>
              <p:ext uri="{D42A27DB-BD31-4B8C-83A1-F6EECF244321}">
                <p14:modId xmlns:p14="http://schemas.microsoft.com/office/powerpoint/2010/main" val="1472980578"/>
              </p:ext>
            </p:extLst>
          </p:nvPr>
        </p:nvGraphicFramePr>
        <p:xfrm>
          <a:off x="420415" y="1598645"/>
          <a:ext cx="11476604" cy="3468189"/>
        </p:xfrm>
        <a:graphic>
          <a:graphicData uri="http://schemas.openxmlformats.org/drawingml/2006/table">
            <a:tbl>
              <a:tblPr firstRow="1" firstCol="1" bandRow="1"/>
              <a:tblGrid>
                <a:gridCol w="6642537">
                  <a:extLst>
                    <a:ext uri="{9D8B030D-6E8A-4147-A177-3AD203B41FA5}">
                      <a16:colId xmlns:a16="http://schemas.microsoft.com/office/drawing/2014/main" val="3572479530"/>
                    </a:ext>
                  </a:extLst>
                </a:gridCol>
                <a:gridCol w="2490876">
                  <a:extLst>
                    <a:ext uri="{9D8B030D-6E8A-4147-A177-3AD203B41FA5}">
                      <a16:colId xmlns:a16="http://schemas.microsoft.com/office/drawing/2014/main" val="3717083567"/>
                    </a:ext>
                  </a:extLst>
                </a:gridCol>
                <a:gridCol w="2343191">
                  <a:extLst>
                    <a:ext uri="{9D8B030D-6E8A-4147-A177-3AD203B41FA5}">
                      <a16:colId xmlns:a16="http://schemas.microsoft.com/office/drawing/2014/main" val="336636229"/>
                    </a:ext>
                  </a:extLst>
                </a:gridCol>
              </a:tblGrid>
              <a:tr h="342557">
                <a:tc>
                  <a:txBody>
                    <a:bodyPr/>
                    <a:lstStyle/>
                    <a:p>
                      <a:pPr algn="ctr">
                        <a:lnSpc>
                          <a:spcPct val="107000"/>
                        </a:lnSpc>
                        <a:spcAft>
                          <a:spcPts val="0"/>
                        </a:spcAft>
                      </a:pPr>
                      <a:r>
                        <a:rPr lang="fr-FR" sz="1800" b="1" dirty="0">
                          <a:effectLst/>
                          <a:latin typeface="+mn-lt"/>
                          <a:ea typeface="Calibri" panose="020F0502020204030204" pitchFamily="34" charset="0"/>
                          <a:cs typeface="Times New Roman" panose="02020603050405020304" pitchFamily="18" charset="0"/>
                        </a:rPr>
                        <a:t> </a:t>
                      </a:r>
                      <a:endParaRPr lang="fr-FR" sz="1800" dirty="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fr-FR" sz="2000" b="1" dirty="0">
                          <a:effectLst/>
                          <a:latin typeface="+mn-lt"/>
                          <a:ea typeface="Calibri" panose="020F0502020204030204" pitchFamily="34" charset="0"/>
                          <a:cs typeface="Times New Roman" panose="02020603050405020304" pitchFamily="18" charset="0"/>
                        </a:rPr>
                        <a:t>Taux de cotisation</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525816266"/>
                  </a:ext>
                </a:extLst>
              </a:tr>
              <a:tr h="734209">
                <a:tc>
                  <a:txBody>
                    <a:bodyPr/>
                    <a:lstStyle/>
                    <a:p>
                      <a:pPr>
                        <a:lnSpc>
                          <a:spcPct val="107000"/>
                        </a:lnSpc>
                        <a:spcAft>
                          <a:spcPts val="0"/>
                        </a:spcAft>
                      </a:pPr>
                      <a:r>
                        <a:rPr lang="fr-FR" sz="2400" b="1" dirty="0">
                          <a:effectLst/>
                          <a:latin typeface="+mn-lt"/>
                          <a:ea typeface="Calibri" panose="020F0502020204030204" pitchFamily="34" charset="0"/>
                          <a:cs typeface="Times New Roman" panose="02020603050405020304" pitchFamily="18" charset="0"/>
                        </a:rPr>
                        <a:t>Décès</a:t>
                      </a:r>
                      <a:endParaRPr lang="fr-FR"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2000" dirty="0">
                          <a:effectLst/>
                          <a:latin typeface="+mn-lt"/>
                          <a:ea typeface="Calibri" panose="020F0502020204030204" pitchFamily="34" charset="0"/>
                          <a:cs typeface="Times New Roman" panose="02020603050405020304" pitchFamily="18" charset="0"/>
                        </a:rPr>
                        <a:t>Garantie en capital équivalente à 50% du salaire annuel brut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fr-FR" sz="2400" b="1" dirty="0" smtClean="0">
                          <a:solidFill>
                            <a:srgbClr val="129A7E"/>
                          </a:solidFill>
                          <a:effectLst/>
                          <a:latin typeface="+mn-lt"/>
                          <a:ea typeface="Calibri" panose="020F0502020204030204" pitchFamily="34" charset="0"/>
                          <a:cs typeface="Times New Roman" panose="02020603050405020304" pitchFamily="18" charset="0"/>
                        </a:rPr>
                        <a:t>0,20 %</a:t>
                      </a:r>
                      <a:endParaRPr lang="fr-FR" sz="2400" b="1" dirty="0">
                        <a:solidFill>
                          <a:srgbClr val="129A7E"/>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27767940"/>
                  </a:ext>
                </a:extLst>
              </a:tr>
              <a:tr h="741185">
                <a:tc>
                  <a:txBody>
                    <a:bodyPr/>
                    <a:lstStyle/>
                    <a:p>
                      <a:pPr>
                        <a:lnSpc>
                          <a:spcPct val="107000"/>
                        </a:lnSpc>
                        <a:spcAft>
                          <a:spcPts val="0"/>
                        </a:spcAft>
                      </a:pPr>
                      <a:r>
                        <a:rPr lang="fr-FR" sz="2400" b="1" dirty="0">
                          <a:effectLst/>
                          <a:latin typeface="+mn-lt"/>
                          <a:ea typeface="Calibri" panose="020F0502020204030204" pitchFamily="34" charset="0"/>
                          <a:cs typeface="Times New Roman" panose="02020603050405020304" pitchFamily="18" charset="0"/>
                        </a:rPr>
                        <a:t>Perte de retraite consécutive à une invalidité</a:t>
                      </a:r>
                      <a:endParaRPr lang="fr-FR"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800" dirty="0">
                          <a:effectLst/>
                          <a:latin typeface="+mn-lt"/>
                          <a:ea typeface="Calibri" panose="020F0502020204030204" pitchFamily="34" charset="0"/>
                          <a:cs typeface="Times New Roman" panose="02020603050405020304" pitchFamily="18" charset="0"/>
                        </a:rPr>
                        <a:t>Versement sous forme de capital forfaitaire de 20 000 €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fr-FR" sz="2400" b="1" dirty="0" smtClean="0">
                          <a:solidFill>
                            <a:srgbClr val="129A7E"/>
                          </a:solidFill>
                          <a:effectLst/>
                          <a:latin typeface="+mn-lt"/>
                          <a:ea typeface="Calibri" panose="020F0502020204030204" pitchFamily="34" charset="0"/>
                          <a:cs typeface="Times New Roman" panose="02020603050405020304" pitchFamily="18" charset="0"/>
                        </a:rPr>
                        <a:t>0,35 %</a:t>
                      </a:r>
                      <a:endParaRPr lang="fr-FR" sz="2400" b="1" dirty="0">
                        <a:solidFill>
                          <a:srgbClr val="129A7E"/>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591445"/>
                  </a:ext>
                </a:extLst>
              </a:tr>
              <a:tr h="347717">
                <a:tc rowSpan="3">
                  <a:txBody>
                    <a:bodyPr/>
                    <a:lstStyle/>
                    <a:p>
                      <a:pPr>
                        <a:lnSpc>
                          <a:spcPct val="107000"/>
                        </a:lnSpc>
                        <a:spcAft>
                          <a:spcPts val="0"/>
                        </a:spcAft>
                      </a:pPr>
                      <a:r>
                        <a:rPr lang="fr-FR" sz="2400" b="1" dirty="0">
                          <a:effectLst/>
                          <a:latin typeface="+mn-lt"/>
                          <a:ea typeface="Calibri" panose="020F0502020204030204" pitchFamily="34" charset="0"/>
                          <a:cs typeface="Times New Roman" panose="02020603050405020304" pitchFamily="18" charset="0"/>
                        </a:rPr>
                        <a:t>Maintien du régime indemnitaire</a:t>
                      </a:r>
                      <a:endParaRPr lang="fr-FR"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2000" dirty="0">
                          <a:effectLst/>
                          <a:latin typeface="+mn-lt"/>
                          <a:ea typeface="Calibri" panose="020F0502020204030204" pitchFamily="34" charset="0"/>
                          <a:cs typeface="Times New Roman" panose="02020603050405020304" pitchFamily="18" charset="0"/>
                        </a:rPr>
                        <a:t>Maintien du régime indemnitaire (RI) en période à plein traitement en congé longue maladie (CLM), congé longue durée (CLD) ou maladie grave au 1</a:t>
                      </a:r>
                      <a:r>
                        <a:rPr lang="fr-FR" sz="2000" baseline="30000" dirty="0">
                          <a:effectLst/>
                          <a:latin typeface="+mn-lt"/>
                          <a:ea typeface="Calibri" panose="020F0502020204030204" pitchFamily="34" charset="0"/>
                          <a:cs typeface="Times New Roman" panose="02020603050405020304" pitchFamily="18" charset="0"/>
                        </a:rPr>
                        <a:t>er</a:t>
                      </a:r>
                      <a:r>
                        <a:rPr lang="fr-FR" sz="2000" dirty="0">
                          <a:effectLst/>
                          <a:latin typeface="+mn-lt"/>
                          <a:ea typeface="Calibri" panose="020F0502020204030204" pitchFamily="34" charset="0"/>
                          <a:cs typeface="Times New Roman" panose="02020603050405020304" pitchFamily="18" charset="0"/>
                        </a:rPr>
                        <a:t> jour d’arrêt </a:t>
                      </a:r>
                    </a:p>
                    <a:p>
                      <a:pPr>
                        <a:lnSpc>
                          <a:spcPct val="107000"/>
                        </a:lnSpc>
                        <a:spcAft>
                          <a:spcPts val="0"/>
                        </a:spcAft>
                      </a:pPr>
                      <a:r>
                        <a:rPr lang="fr-FR" sz="1800" b="1" dirty="0">
                          <a:effectLst/>
                          <a:latin typeface="+mn-lt"/>
                          <a:ea typeface="Calibri" panose="020F0502020204030204" pitchFamily="34" charset="0"/>
                          <a:cs typeface="Times New Roman" panose="02020603050405020304" pitchFamily="18" charset="0"/>
                        </a:rPr>
                        <a:t> </a:t>
                      </a:r>
                      <a:endParaRPr lang="fr-FR"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Bef>
                          <a:spcPts val="600"/>
                        </a:spcBef>
                        <a:spcAft>
                          <a:spcPts val="600"/>
                        </a:spcAft>
                      </a:pPr>
                      <a:r>
                        <a:rPr lang="fr-FR" sz="2000" kern="1200" dirty="0">
                          <a:solidFill>
                            <a:srgbClr val="000000"/>
                          </a:solidFill>
                          <a:effectLst/>
                          <a:latin typeface="+mn-lt"/>
                          <a:ea typeface="Times New Roman" panose="02020603050405020304" pitchFamily="18" charset="0"/>
                          <a:cs typeface="Times New Roman" panose="02020603050405020304" pitchFamily="18" charset="0"/>
                        </a:rPr>
                        <a:t>Selon </a:t>
                      </a:r>
                      <a:r>
                        <a:rPr lang="fr-FR" sz="2000" kern="1200" dirty="0" smtClean="0">
                          <a:solidFill>
                            <a:srgbClr val="000000"/>
                          </a:solidFill>
                          <a:effectLst/>
                          <a:latin typeface="+mn-lt"/>
                          <a:ea typeface="Times New Roman" panose="02020603050405020304" pitchFamily="18" charset="0"/>
                          <a:cs typeface="Times New Roman" panose="02020603050405020304" pitchFamily="18" charset="0"/>
                        </a:rPr>
                        <a:t>la garantie</a:t>
                      </a:r>
                      <a:r>
                        <a:rPr lang="fr-FR" sz="2000" kern="12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fr-FR" sz="2000" kern="1200" dirty="0" smtClean="0">
                          <a:solidFill>
                            <a:srgbClr val="000000"/>
                          </a:solidFill>
                          <a:effectLst/>
                          <a:latin typeface="+mn-lt"/>
                          <a:ea typeface="Times New Roman" panose="02020603050405020304" pitchFamily="18" charset="0"/>
                          <a:cs typeface="Times New Roman" panose="02020603050405020304" pitchFamily="18" charset="0"/>
                        </a:rPr>
                        <a:t>de </a:t>
                      </a:r>
                      <a:r>
                        <a:rPr lang="fr-FR" sz="2000" kern="1200" dirty="0">
                          <a:solidFill>
                            <a:srgbClr val="000000"/>
                          </a:solidFill>
                          <a:effectLst/>
                          <a:latin typeface="+mn-lt"/>
                          <a:ea typeface="Times New Roman" panose="02020603050405020304" pitchFamily="18" charset="0"/>
                          <a:cs typeface="Times New Roman" panose="02020603050405020304" pitchFamily="18" charset="0"/>
                        </a:rPr>
                        <a:t>base </a:t>
                      </a:r>
                      <a:r>
                        <a:rPr lang="fr-FR" sz="2000" kern="1200" dirty="0" smtClean="0">
                          <a:solidFill>
                            <a:srgbClr val="000000"/>
                          </a:solidFill>
                          <a:effectLst/>
                          <a:latin typeface="+mn-lt"/>
                          <a:ea typeface="Times New Roman" panose="02020603050405020304" pitchFamily="18" charset="0"/>
                          <a:cs typeface="Times New Roman" panose="02020603050405020304" pitchFamily="18" charset="0"/>
                        </a:rPr>
                        <a:t>choisie</a:t>
                      </a:r>
                      <a:endParaRPr lang="fr-FR"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042356841"/>
                  </a:ext>
                </a:extLst>
              </a:tr>
              <a:tr h="681563">
                <a:tc vMerge="1">
                  <a:txBody>
                    <a:bodyPr/>
                    <a:lstStyle/>
                    <a:p>
                      <a:endParaRPr lang="fr-FR"/>
                    </a:p>
                  </a:txBody>
                  <a:tcPr/>
                </a:tc>
                <a:tc>
                  <a:txBody>
                    <a:bodyPr/>
                    <a:lstStyle/>
                    <a:p>
                      <a:pPr algn="ctr">
                        <a:lnSpc>
                          <a:spcPct val="107000"/>
                        </a:lnSpc>
                        <a:spcAft>
                          <a:spcPts val="0"/>
                        </a:spcAft>
                      </a:pPr>
                      <a:r>
                        <a:rPr lang="fr-FR" sz="2400" b="1" dirty="0">
                          <a:effectLst/>
                          <a:latin typeface="+mn-lt"/>
                          <a:ea typeface="Calibri" panose="020F0502020204030204" pitchFamily="34" charset="0"/>
                          <a:cs typeface="Times New Roman" panose="02020603050405020304" pitchFamily="18" charset="0"/>
                        </a:rPr>
                        <a:t>90 %</a:t>
                      </a: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Aft>
                          <a:spcPts val="0"/>
                        </a:spcAft>
                      </a:pPr>
                      <a:r>
                        <a:rPr lang="fr-FR" sz="2400" b="1" dirty="0" smtClean="0">
                          <a:solidFill>
                            <a:srgbClr val="129A7E"/>
                          </a:solidFill>
                          <a:effectLst/>
                          <a:latin typeface="+mn-lt"/>
                          <a:ea typeface="Calibri" panose="020F0502020204030204" pitchFamily="34" charset="0"/>
                          <a:cs typeface="Times New Roman" panose="02020603050405020304" pitchFamily="18" charset="0"/>
                        </a:rPr>
                        <a:t>0,20 %</a:t>
                      </a:r>
                      <a:endParaRPr lang="fr-FR" sz="2400" b="1" dirty="0">
                        <a:solidFill>
                          <a:srgbClr val="129A7E"/>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31007"/>
                  </a:ext>
                </a:extLst>
              </a:tr>
              <a:tr h="0">
                <a:tc vMerge="1">
                  <a:txBody>
                    <a:bodyPr/>
                    <a:lstStyle/>
                    <a:p>
                      <a:endParaRPr lang="fr-FR"/>
                    </a:p>
                  </a:txBody>
                  <a:tcPr/>
                </a:tc>
                <a:tc>
                  <a:txBody>
                    <a:bodyPr/>
                    <a:lstStyle/>
                    <a:p>
                      <a:pPr algn="ctr">
                        <a:lnSpc>
                          <a:spcPct val="107000"/>
                        </a:lnSpc>
                        <a:spcAft>
                          <a:spcPts val="0"/>
                        </a:spcAft>
                      </a:pPr>
                      <a:r>
                        <a:rPr lang="fr-FR" sz="2400" b="1" kern="1200" dirty="0">
                          <a:solidFill>
                            <a:srgbClr val="000000"/>
                          </a:solidFill>
                          <a:effectLst/>
                          <a:latin typeface="+mn-lt"/>
                          <a:ea typeface="Times New Roman" panose="02020603050405020304" pitchFamily="18" charset="0"/>
                          <a:cs typeface="Times New Roman" panose="02020603050405020304" pitchFamily="18" charset="0"/>
                        </a:rPr>
                        <a:t>95 %</a:t>
                      </a: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dirty="0" smtClean="0">
                          <a:solidFill>
                            <a:srgbClr val="129A7E"/>
                          </a:solidFill>
                          <a:effectLst/>
                          <a:latin typeface="+mn-lt"/>
                          <a:ea typeface="Calibri" panose="020F0502020204030204" pitchFamily="34" charset="0"/>
                          <a:cs typeface="Times New Roman" panose="02020603050405020304" pitchFamily="18" charset="0"/>
                        </a:rPr>
                        <a:t>0,25 %</a:t>
                      </a:r>
                      <a:endParaRPr lang="fr-FR" sz="2400" b="1" dirty="0">
                        <a:solidFill>
                          <a:srgbClr val="129A7E"/>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293302"/>
                  </a:ext>
                </a:extLst>
              </a:tr>
            </a:tbl>
          </a:graphicData>
        </a:graphic>
      </p:graphicFrame>
    </p:spTree>
    <p:extLst>
      <p:ext uri="{BB962C8B-B14F-4D97-AF65-F5344CB8AC3E}">
        <p14:creationId xmlns:p14="http://schemas.microsoft.com/office/powerpoint/2010/main" val="329429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3872B1-F8E9-D441-A10D-731020070A48}"/>
              </a:ext>
            </a:extLst>
          </p:cNvPr>
          <p:cNvSpPr/>
          <p:nvPr/>
        </p:nvSpPr>
        <p:spPr>
          <a:xfrm>
            <a:off x="0" y="6391372"/>
            <a:ext cx="12192000" cy="466627"/>
          </a:xfrm>
          <a:prstGeom prst="rect">
            <a:avLst/>
          </a:prstGeom>
          <a:solidFill>
            <a:srgbClr val="129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cercle, Graphique&#10;&#10;Description générée automatiquement">
            <a:extLst>
              <a:ext uri="{FF2B5EF4-FFF2-40B4-BE49-F238E27FC236}">
                <a16:creationId xmlns:a16="http://schemas.microsoft.com/office/drawing/2014/main" id="{432DB3EC-7E97-DF43-8D41-4B0DD2D45402}"/>
              </a:ext>
            </a:extLst>
          </p:cNvPr>
          <p:cNvPicPr>
            <a:picLocks noChangeAspect="1"/>
          </p:cNvPicPr>
          <p:nvPr/>
        </p:nvPicPr>
        <p:blipFill>
          <a:blip r:embed="rId3">
            <a:alphaModFix amt="20000"/>
          </a:blip>
          <a:stretch>
            <a:fillRect/>
          </a:stretch>
        </p:blipFill>
        <p:spPr>
          <a:xfrm>
            <a:off x="10699165" y="5878287"/>
            <a:ext cx="891020" cy="953590"/>
          </a:xfrm>
          <a:prstGeom prst="rect">
            <a:avLst/>
          </a:prstGeom>
          <a:effectLst>
            <a:glow>
              <a:schemeClr val="accent1"/>
            </a:glow>
          </a:effectLst>
          <a:scene3d>
            <a:camera prst="orthographicFront"/>
            <a:lightRig rig="threePt" dir="t">
              <a:rot lat="0" lon="0" rev="0"/>
            </a:lightRig>
          </a:scene3d>
        </p:spPr>
      </p:pic>
      <p:sp>
        <p:nvSpPr>
          <p:cNvPr id="8" name="ZoneTexte 7">
            <a:extLst>
              <a:ext uri="{FF2B5EF4-FFF2-40B4-BE49-F238E27FC236}">
                <a16:creationId xmlns:a16="http://schemas.microsoft.com/office/drawing/2014/main" id="{F75095C4-5891-1E43-A905-D25E1F12F1C3}"/>
              </a:ext>
            </a:extLst>
          </p:cNvPr>
          <p:cNvSpPr txBox="1"/>
          <p:nvPr/>
        </p:nvSpPr>
        <p:spPr>
          <a:xfrm>
            <a:off x="202478" y="166082"/>
            <a:ext cx="10496687" cy="461665"/>
          </a:xfrm>
          <a:prstGeom prst="rect">
            <a:avLst/>
          </a:prstGeom>
          <a:noFill/>
        </p:spPr>
        <p:txBody>
          <a:bodyPr wrap="square" rtlCol="0">
            <a:spAutoFit/>
          </a:bodyPr>
          <a:lstStyle/>
          <a:p>
            <a:r>
              <a:rPr lang="fr-FR" sz="2400" b="1" dirty="0" smtClean="0">
                <a:solidFill>
                  <a:srgbClr val="142C46"/>
                </a:solidFill>
                <a:latin typeface="Museo Sans 900" panose="02000000000000000000" pitchFamily="2" charset="77"/>
              </a:rPr>
              <a:t>Quelles décisions devez-vous prendre pour mettre en place de ces contrats  ? </a:t>
            </a:r>
            <a:endParaRPr lang="fr-FR" sz="2400" b="1" dirty="0">
              <a:solidFill>
                <a:srgbClr val="142C46"/>
              </a:solidFill>
              <a:latin typeface="Museo Sans 900" panose="02000000000000000000" pitchFamily="2" charset="77"/>
            </a:endParaRPr>
          </a:p>
        </p:txBody>
      </p:sp>
      <p:cxnSp>
        <p:nvCxnSpPr>
          <p:cNvPr id="9" name="Connecteur droit 8">
            <a:extLst>
              <a:ext uri="{FF2B5EF4-FFF2-40B4-BE49-F238E27FC236}">
                <a16:creationId xmlns:a16="http://schemas.microsoft.com/office/drawing/2014/main" id="{200F0472-34C9-1740-87BA-7CEE5CDCF94A}"/>
              </a:ext>
            </a:extLst>
          </p:cNvPr>
          <p:cNvCxnSpPr>
            <a:cxnSpLocks/>
          </p:cNvCxnSpPr>
          <p:nvPr/>
        </p:nvCxnSpPr>
        <p:spPr>
          <a:xfrm>
            <a:off x="202478" y="646612"/>
            <a:ext cx="11606345" cy="0"/>
          </a:xfrm>
          <a:prstGeom prst="line">
            <a:avLst/>
          </a:prstGeom>
          <a:ln>
            <a:solidFill>
              <a:srgbClr val="142C46"/>
            </a:solidFill>
          </a:ln>
        </p:spPr>
        <p:style>
          <a:lnRef idx="1">
            <a:schemeClr val="accent1"/>
          </a:lnRef>
          <a:fillRef idx="0">
            <a:schemeClr val="accent1"/>
          </a:fillRef>
          <a:effectRef idx="0">
            <a:schemeClr val="accent1"/>
          </a:effectRef>
          <a:fontRef idx="minor">
            <a:schemeClr val="tx1"/>
          </a:fontRef>
        </p:style>
      </p:cxnSp>
      <p:sp>
        <p:nvSpPr>
          <p:cNvPr id="2" name="Espace réservé de la date 1"/>
          <p:cNvSpPr>
            <a:spLocks noGrp="1"/>
          </p:cNvSpPr>
          <p:nvPr>
            <p:ph type="dt" sz="half" idx="10"/>
          </p:nvPr>
        </p:nvSpPr>
        <p:spPr/>
        <p:txBody>
          <a:bodyPr/>
          <a:lstStyle/>
          <a:p>
            <a:fld id="{8C683001-1085-49E3-9CD0-E05144360FD1}" type="datetime1">
              <a:rPr lang="fr-FR" smtClean="0"/>
              <a:t>10/10/2025</a:t>
            </a:fld>
            <a:endParaRPr lang="fr-FR"/>
          </a:p>
        </p:txBody>
      </p:sp>
      <p:sp>
        <p:nvSpPr>
          <p:cNvPr id="10" name="Espace réservé du numéro de diapositive 9"/>
          <p:cNvSpPr>
            <a:spLocks noGrp="1"/>
          </p:cNvSpPr>
          <p:nvPr>
            <p:ph type="sldNum" sz="quarter" idx="12"/>
          </p:nvPr>
        </p:nvSpPr>
        <p:spPr>
          <a:xfrm>
            <a:off x="8982125" y="6447887"/>
            <a:ext cx="2743200" cy="365125"/>
          </a:xfrm>
        </p:spPr>
        <p:txBody>
          <a:bodyPr/>
          <a:lstStyle/>
          <a:p>
            <a:fld id="{5617A160-9ED5-C34D-B622-5F67C902EDED}" type="slidenum">
              <a:rPr lang="fr-FR" smtClean="0"/>
              <a:t>7</a:t>
            </a:fld>
            <a:endParaRPr lang="fr-FR" dirty="0"/>
          </a:p>
        </p:txBody>
      </p:sp>
      <p:sp>
        <p:nvSpPr>
          <p:cNvPr id="3" name="Rectangle 2"/>
          <p:cNvSpPr/>
          <p:nvPr/>
        </p:nvSpPr>
        <p:spPr>
          <a:xfrm>
            <a:off x="452120" y="1415652"/>
            <a:ext cx="11519163" cy="3785652"/>
          </a:xfrm>
          <a:prstGeom prst="rect">
            <a:avLst/>
          </a:prstGeom>
        </p:spPr>
        <p:txBody>
          <a:bodyPr wrap="square">
            <a:spAutoFit/>
          </a:bodyPr>
          <a:lstStyle/>
          <a:p>
            <a:pPr marL="342900" indent="-342900">
              <a:buClr>
                <a:srgbClr val="129A7E"/>
              </a:buClr>
              <a:buFont typeface="Wingdings" panose="05000000000000000000" pitchFamily="2" charset="2"/>
              <a:buChar char="Ø"/>
            </a:pPr>
            <a:r>
              <a:rPr lang="fr-FR" sz="2400" dirty="0" smtClean="0"/>
              <a:t>Confirmez l’adhésion de votre collectivité au contrat collectif de prévoyance </a:t>
            </a:r>
          </a:p>
          <a:p>
            <a:pPr>
              <a:buClr>
                <a:srgbClr val="129A7E"/>
              </a:buClr>
            </a:pPr>
            <a:endParaRPr lang="fr-FR" sz="2400" dirty="0"/>
          </a:p>
          <a:p>
            <a:pPr marL="342900" indent="-342900">
              <a:buClr>
                <a:srgbClr val="129A7E"/>
              </a:buClr>
              <a:buFont typeface="Wingdings" panose="05000000000000000000" pitchFamily="2" charset="2"/>
              <a:buChar char="Ø"/>
            </a:pPr>
            <a:r>
              <a:rPr lang="fr-FR" sz="2400" dirty="0" smtClean="0"/>
              <a:t>Décidez du </a:t>
            </a:r>
            <a:r>
              <a:rPr lang="fr-FR" sz="2400" dirty="0"/>
              <a:t>niveau de couverture </a:t>
            </a:r>
            <a:r>
              <a:rPr lang="fr-FR" sz="2400" dirty="0" smtClean="0"/>
              <a:t>pour vos agents : </a:t>
            </a:r>
            <a:br>
              <a:rPr lang="fr-FR" sz="2400" dirty="0" smtClean="0"/>
            </a:br>
            <a:r>
              <a:rPr lang="fr-FR" sz="2400" dirty="0" smtClean="0"/>
              <a:t>		</a:t>
            </a:r>
            <a:r>
              <a:rPr lang="fr-FR" sz="2400" b="1" dirty="0" smtClean="0">
                <a:solidFill>
                  <a:srgbClr val="129A7E"/>
                </a:solidFill>
              </a:rPr>
              <a:t>90 </a:t>
            </a:r>
            <a:r>
              <a:rPr lang="fr-FR" sz="2400" b="1" dirty="0">
                <a:solidFill>
                  <a:srgbClr val="129A7E"/>
                </a:solidFill>
              </a:rPr>
              <a:t>% ou 95 </a:t>
            </a:r>
            <a:r>
              <a:rPr lang="fr-FR" sz="2400" b="1" dirty="0" smtClean="0">
                <a:solidFill>
                  <a:srgbClr val="129A7E"/>
                </a:solidFill>
              </a:rPr>
              <a:t>% </a:t>
            </a:r>
            <a:r>
              <a:rPr lang="fr-FR" sz="2400" dirty="0" smtClean="0"/>
              <a:t>de la rémunération nette (TBI + NBI + RI)</a:t>
            </a:r>
            <a:endParaRPr lang="fr-FR" sz="2400" dirty="0"/>
          </a:p>
          <a:p>
            <a:pPr marL="285750" indent="-285750">
              <a:buClr>
                <a:srgbClr val="129A7E"/>
              </a:buClr>
              <a:buFont typeface="Wingdings" panose="05000000000000000000" pitchFamily="2" charset="2"/>
              <a:buChar char="q"/>
            </a:pPr>
            <a:endParaRPr lang="fr-FR" sz="2400" dirty="0"/>
          </a:p>
          <a:p>
            <a:pPr marL="342900" indent="-342900">
              <a:buClr>
                <a:srgbClr val="129A7E"/>
              </a:buClr>
              <a:buFont typeface="Wingdings" panose="05000000000000000000" pitchFamily="2" charset="2"/>
              <a:buChar char="Ø"/>
            </a:pPr>
            <a:r>
              <a:rPr lang="fr-FR" sz="2400" dirty="0" smtClean="0"/>
              <a:t>Décidez du niveau de participation de votre collectivité ou établissement public </a:t>
            </a:r>
            <a:endParaRPr lang="fr-FR" sz="2400" dirty="0"/>
          </a:p>
          <a:p>
            <a:pPr marL="742950" lvl="1" indent="-285750">
              <a:buClr>
                <a:srgbClr val="129A7E"/>
              </a:buClr>
              <a:buFont typeface="Wingdings" panose="05000000000000000000" pitchFamily="2" charset="2"/>
              <a:buChar char="§"/>
            </a:pPr>
            <a:r>
              <a:rPr lang="fr-FR" sz="2400" dirty="0" smtClean="0"/>
              <a:t>En </a:t>
            </a:r>
            <a:r>
              <a:rPr lang="fr-FR" sz="2400" b="1" dirty="0" smtClean="0">
                <a:solidFill>
                  <a:srgbClr val="129A7E"/>
                </a:solidFill>
              </a:rPr>
              <a:t>% </a:t>
            </a:r>
            <a:r>
              <a:rPr lang="fr-FR" sz="2400" b="1" dirty="0">
                <a:solidFill>
                  <a:srgbClr val="129A7E"/>
                </a:solidFill>
              </a:rPr>
              <a:t>de la cotisation </a:t>
            </a:r>
            <a:r>
              <a:rPr lang="fr-FR" sz="2400" dirty="0"/>
              <a:t>acquittée </a:t>
            </a:r>
            <a:r>
              <a:rPr lang="fr-FR" sz="2400" dirty="0" smtClean="0"/>
              <a:t>par vos agents</a:t>
            </a:r>
          </a:p>
          <a:p>
            <a:pPr marL="742950" lvl="1" indent="-285750">
              <a:buClr>
                <a:srgbClr val="129A7E"/>
              </a:buClr>
              <a:buFont typeface="Wingdings" panose="05000000000000000000" pitchFamily="2" charset="2"/>
              <a:buChar char="§"/>
            </a:pPr>
            <a:r>
              <a:rPr lang="fr-FR" sz="2400" dirty="0" smtClean="0"/>
              <a:t>Un </a:t>
            </a:r>
            <a:r>
              <a:rPr lang="fr-FR" sz="2400" b="1" dirty="0" smtClean="0">
                <a:solidFill>
                  <a:srgbClr val="129A7E"/>
                </a:solidFill>
              </a:rPr>
              <a:t>minimum de 50 % </a:t>
            </a:r>
            <a:r>
              <a:rPr lang="fr-FR" sz="2400" dirty="0" smtClean="0"/>
              <a:t>de leur cotisation</a:t>
            </a:r>
            <a:endParaRPr lang="fr-FR" sz="2400" dirty="0"/>
          </a:p>
          <a:p>
            <a:pPr marL="742950" lvl="1" indent="-285750">
              <a:buClr>
                <a:srgbClr val="129A7E"/>
              </a:buClr>
              <a:buFont typeface="Wingdings" panose="05000000000000000000" pitchFamily="2" charset="2"/>
              <a:buChar char="§"/>
            </a:pPr>
            <a:r>
              <a:rPr lang="fr-FR" sz="2400" dirty="0" smtClean="0"/>
              <a:t>Elle peut être </a:t>
            </a:r>
            <a:r>
              <a:rPr lang="fr-FR" sz="2400" b="1" dirty="0">
                <a:solidFill>
                  <a:srgbClr val="129A7E"/>
                </a:solidFill>
              </a:rPr>
              <a:t>modulée en fonction </a:t>
            </a:r>
            <a:r>
              <a:rPr lang="fr-FR" sz="2400" b="1" dirty="0" smtClean="0">
                <a:solidFill>
                  <a:srgbClr val="129A7E"/>
                </a:solidFill>
              </a:rPr>
              <a:t>de leurs revenus </a:t>
            </a:r>
          </a:p>
          <a:p>
            <a:pPr lvl="1">
              <a:buClr>
                <a:srgbClr val="129A7E"/>
              </a:buClr>
            </a:pPr>
            <a:endParaRPr lang="fr-FR" sz="2400" b="1" dirty="0">
              <a:solidFill>
                <a:srgbClr val="129A7E"/>
              </a:solidFill>
            </a:endParaRPr>
          </a:p>
        </p:txBody>
      </p:sp>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t="9381" b="10201"/>
          <a:stretch/>
        </p:blipFill>
        <p:spPr>
          <a:xfrm>
            <a:off x="10939780" y="247"/>
            <a:ext cx="1252220" cy="769040"/>
          </a:xfrm>
          <a:prstGeom prst="rect">
            <a:avLst/>
          </a:prstGeom>
        </p:spPr>
      </p:pic>
    </p:spTree>
    <p:extLst>
      <p:ext uri="{BB962C8B-B14F-4D97-AF65-F5344CB8AC3E}">
        <p14:creationId xmlns:p14="http://schemas.microsoft.com/office/powerpoint/2010/main" val="123011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83507" y="1145939"/>
            <a:ext cx="24526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129A7E"/>
                </a:solidFill>
                <a:effectLst/>
                <a:uLnTx/>
                <a:uFillTx/>
                <a:latin typeface="Calibri" panose="020F0502020204030204"/>
                <a:ea typeface="+mn-ea"/>
                <a:cs typeface="+mn-cs"/>
              </a:rPr>
              <a:t>Information du contrat  d’assurance retenu</a:t>
            </a:r>
            <a:endParaRPr kumimoji="0" lang="fr-FR" sz="1800" b="1" i="0" u="none" strike="noStrike" kern="1200" cap="none" spc="0" normalizeH="0" baseline="0" noProof="0" dirty="0">
              <a:ln>
                <a:noFill/>
              </a:ln>
              <a:solidFill>
                <a:srgbClr val="129A7E"/>
              </a:solidFill>
              <a:effectLst/>
              <a:uLnTx/>
              <a:uFillTx/>
              <a:latin typeface="Calibri" panose="020F0502020204030204"/>
              <a:ea typeface="+mn-ea"/>
              <a:cs typeface="+mn-cs"/>
            </a:endParaRPr>
          </a:p>
        </p:txBody>
      </p:sp>
      <p:sp>
        <p:nvSpPr>
          <p:cNvPr id="4" name="ZoneTexte 3"/>
          <p:cNvSpPr txBox="1"/>
          <p:nvPr/>
        </p:nvSpPr>
        <p:spPr>
          <a:xfrm>
            <a:off x="2237929" y="147127"/>
            <a:ext cx="96291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smtClean="0">
                <a:ln>
                  <a:noFill/>
                </a:ln>
                <a:solidFill>
                  <a:srgbClr val="129A7E"/>
                </a:solidFill>
                <a:effectLst/>
                <a:uLnTx/>
                <a:uFillTx/>
                <a:latin typeface="Calibri" panose="020F0502020204030204"/>
                <a:ea typeface="+mn-ea"/>
                <a:cs typeface="+mn-cs"/>
              </a:rPr>
              <a:t>Quel calendrier de mise en place des conventions de participation pour la prévoyance ?</a:t>
            </a:r>
            <a:endParaRPr kumimoji="0" lang="fr-FR" b="1" i="0" u="none" strike="noStrike" kern="1200" cap="none" spc="0" normalizeH="0" baseline="0" noProof="0" dirty="0">
              <a:ln>
                <a:noFill/>
              </a:ln>
              <a:solidFill>
                <a:srgbClr val="129A7E"/>
              </a:solidFill>
              <a:effectLst/>
              <a:uLnTx/>
              <a:uFillTx/>
              <a:latin typeface="Calibri" panose="020F0502020204030204"/>
              <a:ea typeface="+mn-ea"/>
              <a:cs typeface="+mn-cs"/>
            </a:endParaRPr>
          </a:p>
        </p:txBody>
      </p:sp>
      <p:sp>
        <p:nvSpPr>
          <p:cNvPr id="5" name="Flèche droite 4"/>
          <p:cNvSpPr/>
          <p:nvPr/>
        </p:nvSpPr>
        <p:spPr>
          <a:xfrm>
            <a:off x="2066925" y="807064"/>
            <a:ext cx="9971133" cy="450235"/>
          </a:xfrm>
          <a:prstGeom prst="rightArrow">
            <a:avLst/>
          </a:prstGeom>
          <a:solidFill>
            <a:schemeClr val="bg1"/>
          </a:solidFill>
          <a:ln>
            <a:solidFill>
              <a:srgbClr val="129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2019278" y="890809"/>
            <a:ext cx="138114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42C46"/>
                </a:solidFill>
                <a:effectLst/>
                <a:uLnTx/>
                <a:uFillTx/>
                <a:latin typeface="Calibri" panose="020F0502020204030204"/>
                <a:ea typeface="+mn-ea"/>
                <a:cs typeface="+mn-cs"/>
              </a:rPr>
              <a:t>Mi-juillet 2024 </a:t>
            </a:r>
            <a:r>
              <a:rPr kumimoji="0" lang="fr-FR" sz="1400" b="1" i="0" u="none" strike="noStrike" kern="1200" cap="none" spc="0" normalizeH="0" baseline="0" noProof="0" dirty="0" smtClean="0">
                <a:ln>
                  <a:noFill/>
                </a:ln>
                <a:solidFill>
                  <a:srgbClr val="142C46"/>
                </a:solidFill>
                <a:effectLst/>
                <a:uLnTx/>
                <a:uFillTx/>
                <a:latin typeface="Calibri" panose="020F0502020204030204"/>
                <a:ea typeface="+mn-ea"/>
                <a:cs typeface="+mn-cs"/>
              </a:rPr>
              <a:t> </a:t>
            </a:r>
            <a:endParaRPr kumimoji="0" lang="fr-FR" sz="1400" b="1" i="0" u="none" strike="noStrike" kern="1200" cap="none" spc="0" normalizeH="0" baseline="0" noProof="0" dirty="0">
              <a:ln>
                <a:noFill/>
              </a:ln>
              <a:solidFill>
                <a:srgbClr val="142C46"/>
              </a:solidFill>
              <a:effectLst/>
              <a:uLnTx/>
              <a:uFillTx/>
              <a:latin typeface="Calibri" panose="020F0502020204030204"/>
              <a:ea typeface="+mn-ea"/>
              <a:cs typeface="+mn-cs"/>
            </a:endParaRPr>
          </a:p>
        </p:txBody>
      </p:sp>
      <p:sp>
        <p:nvSpPr>
          <p:cNvPr id="7" name="ZoneTexte 6"/>
          <p:cNvSpPr txBox="1"/>
          <p:nvPr/>
        </p:nvSpPr>
        <p:spPr>
          <a:xfrm>
            <a:off x="3219809" y="5857688"/>
            <a:ext cx="28263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Retour déclaration d’intention définitive d’adhésion</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lèche droite 7"/>
          <p:cNvSpPr/>
          <p:nvPr/>
        </p:nvSpPr>
        <p:spPr>
          <a:xfrm>
            <a:off x="5922460" y="5799720"/>
            <a:ext cx="616745" cy="676275"/>
          </a:xfrm>
          <a:prstGeom prst="rightArrow">
            <a:avLst/>
          </a:prstGeom>
          <a:solidFill>
            <a:srgbClr val="129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11128253" y="870625"/>
            <a:ext cx="81304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srgbClr val="142C46"/>
                </a:solidFill>
                <a:effectLst/>
                <a:uLnTx/>
                <a:uFillTx/>
                <a:latin typeface="Calibri" panose="020F0502020204030204"/>
                <a:ea typeface="+mn-ea"/>
                <a:cs typeface="+mn-cs"/>
              </a:rPr>
              <a:t>Fin 2024</a:t>
            </a:r>
            <a:endParaRPr kumimoji="0" lang="fr-FR" sz="1400" b="1" i="0" u="none" strike="noStrike" kern="1200" cap="none" spc="0" normalizeH="0" baseline="0" noProof="0" dirty="0">
              <a:ln>
                <a:noFill/>
              </a:ln>
              <a:solidFill>
                <a:srgbClr val="142C46"/>
              </a:solidFill>
              <a:effectLst/>
              <a:uLnTx/>
              <a:uFillTx/>
              <a:latin typeface="Calibri" panose="020F0502020204030204"/>
              <a:ea typeface="+mn-ea"/>
              <a:cs typeface="+mn-cs"/>
            </a:endParaRPr>
          </a:p>
        </p:txBody>
      </p:sp>
      <p:sp>
        <p:nvSpPr>
          <p:cNvPr id="11" name="ZoneTexte 10"/>
          <p:cNvSpPr txBox="1"/>
          <p:nvPr/>
        </p:nvSpPr>
        <p:spPr>
          <a:xfrm>
            <a:off x="145251" y="1795616"/>
            <a:ext cx="1752598" cy="338554"/>
          </a:xfrm>
          <a:prstGeom prst="rect">
            <a:avLst/>
          </a:prstGeom>
          <a:solidFill>
            <a:srgbClr val="129A7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white"/>
                </a:solidFill>
                <a:effectLst/>
                <a:uLnTx/>
                <a:uFillTx/>
                <a:latin typeface="Calibri" panose="020F0502020204030204"/>
                <a:ea typeface="+mn-ea"/>
                <a:cs typeface="+mn-cs"/>
              </a:rPr>
              <a:t>Dialogue social </a:t>
            </a:r>
            <a:endParaRPr kumimoji="0" lang="fr-FR"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ZoneTexte 11"/>
          <p:cNvSpPr txBox="1"/>
          <p:nvPr/>
        </p:nvSpPr>
        <p:spPr>
          <a:xfrm>
            <a:off x="5065205" y="2657895"/>
            <a:ext cx="62409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mn-cs"/>
              </a:rPr>
              <a:t>Dialogue social local et avis du CST avant délibération </a:t>
            </a:r>
            <a:r>
              <a:rPr kumimoji="0" lang="fr-FR" sz="1400" b="1" i="0" u="sng" strike="noStrike" kern="1200" cap="none" spc="0" normalizeH="0" baseline="0" noProof="0" dirty="0" smtClean="0">
                <a:ln>
                  <a:noFill/>
                </a:ln>
                <a:solidFill>
                  <a:prstClr val="black"/>
                </a:solidFill>
                <a:effectLst/>
                <a:uLnTx/>
                <a:uFillTx/>
                <a:latin typeface="Calibri" panose="020F0502020204030204"/>
                <a:ea typeface="+mn-ea"/>
                <a:cs typeface="+mn-cs"/>
              </a:rPr>
              <a:t>au plus tard le 30 novembre</a:t>
            </a:r>
            <a:endParaRPr kumimoji="0" lang="fr-FR" sz="14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ZoneTexte 13"/>
          <p:cNvSpPr txBox="1"/>
          <p:nvPr/>
        </p:nvSpPr>
        <p:spPr>
          <a:xfrm>
            <a:off x="5085085" y="1809966"/>
            <a:ext cx="59055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Avis du CST du CDG 44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mn-cs"/>
              </a:rPr>
              <a:t>CST du 27 septembre : remise des dossiers pour le 19 septembre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mn-cs"/>
              </a:rPr>
              <a:t>CST du 10 octobre : remise des dossiers pour le 2 octobre</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ZoneTexte 15"/>
          <p:cNvSpPr txBox="1"/>
          <p:nvPr/>
        </p:nvSpPr>
        <p:spPr>
          <a:xfrm>
            <a:off x="2497930" y="2639611"/>
            <a:ext cx="23026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Collectivité  + 50 agents</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ZoneTexte 17"/>
          <p:cNvSpPr txBox="1"/>
          <p:nvPr/>
        </p:nvSpPr>
        <p:spPr>
          <a:xfrm>
            <a:off x="4198260" y="3278825"/>
            <a:ext cx="34805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Délibération de la collectivité pour adhésion au contrat </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p:cNvSpPr/>
          <p:nvPr/>
        </p:nvSpPr>
        <p:spPr>
          <a:xfrm>
            <a:off x="6598258" y="6045358"/>
            <a:ext cx="512615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Mise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en place des conventions avec </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l’organisme d’assurance</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ZoneTexte 19"/>
          <p:cNvSpPr txBox="1"/>
          <p:nvPr/>
        </p:nvSpPr>
        <p:spPr>
          <a:xfrm>
            <a:off x="10106024" y="3371158"/>
            <a:ext cx="15423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dirty="0" smtClean="0">
                <a:ln>
                  <a:noFill/>
                </a:ln>
                <a:solidFill>
                  <a:prstClr val="black"/>
                </a:solidFill>
                <a:effectLst/>
                <a:uLnTx/>
                <a:uFillTx/>
                <a:latin typeface="Calibri" panose="020F0502020204030204"/>
                <a:ea typeface="+mn-ea"/>
                <a:cs typeface="+mn-cs"/>
              </a:rPr>
              <a:t>Au </a:t>
            </a:r>
            <a:r>
              <a:rPr kumimoji="0" lang="fr-FR" sz="1400" b="1" i="0" u="sng" strike="noStrike" kern="1200" cap="none" spc="0" normalizeH="0" baseline="0" noProof="0" dirty="0">
                <a:ln>
                  <a:noFill/>
                </a:ln>
                <a:solidFill>
                  <a:prstClr val="black"/>
                </a:solidFill>
                <a:effectLst/>
                <a:uLnTx/>
                <a:uFillTx/>
                <a:latin typeface="Calibri" panose="020F0502020204030204"/>
                <a:ea typeface="+mn-ea"/>
                <a:cs typeface="+mn-cs"/>
              </a:rPr>
              <a:t>plus tard le 30 novembre</a:t>
            </a:r>
          </a:p>
        </p:txBody>
      </p:sp>
      <p:sp>
        <p:nvSpPr>
          <p:cNvPr id="21" name="Flèche droite 20"/>
          <p:cNvSpPr/>
          <p:nvPr/>
        </p:nvSpPr>
        <p:spPr>
          <a:xfrm>
            <a:off x="7774370" y="3425071"/>
            <a:ext cx="2263009" cy="230727"/>
          </a:xfrm>
          <a:prstGeom prst="rightArrow">
            <a:avLst/>
          </a:prstGeom>
          <a:solidFill>
            <a:srgbClr val="129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ZoneTexte 21"/>
          <p:cNvSpPr txBox="1"/>
          <p:nvPr/>
        </p:nvSpPr>
        <p:spPr>
          <a:xfrm>
            <a:off x="2509837" y="4213000"/>
            <a:ext cx="43053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Résiliation des contrats collectifs</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ZoneTexte 22"/>
          <p:cNvSpPr txBox="1"/>
          <p:nvPr/>
        </p:nvSpPr>
        <p:spPr>
          <a:xfrm>
            <a:off x="2497930" y="4768738"/>
            <a:ext cx="43053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Résiliation des contrats individuels des agents</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ZoneTexte 23"/>
          <p:cNvSpPr txBox="1"/>
          <p:nvPr/>
        </p:nvSpPr>
        <p:spPr>
          <a:xfrm>
            <a:off x="7758901" y="4799515"/>
            <a:ext cx="3028751" cy="307777"/>
          </a:xfrm>
          <a:prstGeom prst="rect">
            <a:avLst/>
          </a:prstGeom>
          <a:noFill/>
        </p:spPr>
        <p:txBody>
          <a:bodyPr wrap="square" rtlCol="0">
            <a:spAutoFit/>
          </a:bodyPr>
          <a:lstStyle/>
          <a:p>
            <a:pPr algn="r"/>
            <a:r>
              <a:rPr lang="fr-FR" sz="1400" b="1" u="sng" dirty="0"/>
              <a:t>Délai de préavis prévu par le contrat</a:t>
            </a:r>
          </a:p>
        </p:txBody>
      </p:sp>
      <p:sp>
        <p:nvSpPr>
          <p:cNvPr id="25" name="ZoneTexte 24"/>
          <p:cNvSpPr txBox="1"/>
          <p:nvPr/>
        </p:nvSpPr>
        <p:spPr>
          <a:xfrm>
            <a:off x="7268654" y="4202078"/>
            <a:ext cx="40375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mn-cs"/>
              </a:rPr>
              <a:t>Délai de préavis à vérifier dans les contrat en cours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1400" b="1" i="0" u="sng" strike="noStrike" kern="1200" cap="none" spc="0" normalizeH="0" baseline="0" noProof="0" dirty="0" smtClean="0">
                <a:ln>
                  <a:noFill/>
                </a:ln>
                <a:solidFill>
                  <a:prstClr val="black"/>
                </a:solidFill>
                <a:effectLst/>
                <a:uLnTx/>
                <a:uFillTx/>
                <a:latin typeface="Calibri" panose="020F0502020204030204"/>
                <a:ea typeface="+mn-ea"/>
                <a:cs typeface="+mn-cs"/>
              </a:rPr>
              <a:t> Au plus tard le 31 octobre</a:t>
            </a:r>
            <a:endParaRPr kumimoji="0" lang="fr-FR" sz="14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64705" cy="916471"/>
          </a:xfrm>
          <a:prstGeom prst="rect">
            <a:avLst/>
          </a:prstGeom>
        </p:spPr>
      </p:pic>
      <p:sp>
        <p:nvSpPr>
          <p:cNvPr id="26" name="ZoneTexte 25"/>
          <p:cNvSpPr txBox="1"/>
          <p:nvPr/>
        </p:nvSpPr>
        <p:spPr>
          <a:xfrm>
            <a:off x="118916" y="3186492"/>
            <a:ext cx="1752600" cy="338554"/>
          </a:xfrm>
          <a:prstGeom prst="rect">
            <a:avLst/>
          </a:prstGeom>
          <a:solidFill>
            <a:srgbClr val="129A7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white"/>
                </a:solidFill>
                <a:effectLst/>
                <a:uLnTx/>
                <a:uFillTx/>
                <a:latin typeface="Calibri" panose="020F0502020204030204"/>
                <a:ea typeface="+mn-ea"/>
                <a:cs typeface="+mn-cs"/>
              </a:rPr>
              <a:t>Délibération</a:t>
            </a:r>
            <a:endParaRPr kumimoji="0" lang="fr-FR"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ZoneTexte 26"/>
          <p:cNvSpPr txBox="1"/>
          <p:nvPr/>
        </p:nvSpPr>
        <p:spPr>
          <a:xfrm>
            <a:off x="170548" y="5698160"/>
            <a:ext cx="1752599" cy="584775"/>
          </a:xfrm>
          <a:prstGeom prst="rect">
            <a:avLst/>
          </a:prstGeom>
          <a:solidFill>
            <a:srgbClr val="129A7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white"/>
                </a:solidFill>
                <a:effectLst/>
                <a:uLnTx/>
                <a:uFillTx/>
                <a:latin typeface="Calibri" panose="020F0502020204030204"/>
                <a:ea typeface="+mn-ea"/>
                <a:cs typeface="+mn-cs"/>
              </a:rPr>
              <a:t>Mise en place des conventions</a:t>
            </a:r>
            <a:endParaRPr kumimoji="0" lang="fr-FR"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ZoneTexte 27"/>
          <p:cNvSpPr txBox="1"/>
          <p:nvPr/>
        </p:nvSpPr>
        <p:spPr>
          <a:xfrm>
            <a:off x="123824" y="4126367"/>
            <a:ext cx="1752600" cy="584775"/>
          </a:xfrm>
          <a:prstGeom prst="rect">
            <a:avLst/>
          </a:prstGeom>
          <a:solidFill>
            <a:srgbClr val="129A7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white"/>
                </a:solidFill>
                <a:effectLst/>
                <a:uLnTx/>
                <a:uFillTx/>
                <a:latin typeface="Calibri" panose="020F0502020204030204"/>
                <a:ea typeface="+mn-ea"/>
                <a:cs typeface="+mn-cs"/>
              </a:rPr>
              <a:t>Résiliation des contrats en cours</a:t>
            </a:r>
            <a:endParaRPr kumimoji="0" lang="fr-FR"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ZoneTexte 28"/>
          <p:cNvSpPr txBox="1"/>
          <p:nvPr/>
        </p:nvSpPr>
        <p:spPr>
          <a:xfrm>
            <a:off x="2487919" y="1880782"/>
            <a:ext cx="22448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Collectivité  - 50 agents</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5" name="Connecteur droit 34"/>
          <p:cNvCxnSpPr/>
          <p:nvPr/>
        </p:nvCxnSpPr>
        <p:spPr>
          <a:xfrm>
            <a:off x="12024309" y="1228725"/>
            <a:ext cx="10036" cy="5518916"/>
          </a:xfrm>
          <a:prstGeom prst="line">
            <a:avLst/>
          </a:prstGeom>
          <a:ln w="44450">
            <a:solidFill>
              <a:srgbClr val="129A7E"/>
            </a:solidFill>
          </a:ln>
        </p:spPr>
        <p:style>
          <a:lnRef idx="3">
            <a:schemeClr val="accent2"/>
          </a:lnRef>
          <a:fillRef idx="0">
            <a:schemeClr val="accent2"/>
          </a:fillRef>
          <a:effectRef idx="2">
            <a:schemeClr val="accent2"/>
          </a:effectRef>
          <a:fontRef idx="minor">
            <a:schemeClr val="tx1"/>
          </a:fontRef>
        </p:style>
      </p:cxnSp>
      <p:sp>
        <p:nvSpPr>
          <p:cNvPr id="38" name="ZoneTexte 37"/>
          <p:cNvSpPr txBox="1"/>
          <p:nvPr/>
        </p:nvSpPr>
        <p:spPr>
          <a:xfrm>
            <a:off x="91533" y="2112362"/>
            <a:ext cx="17526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sng" strike="noStrike" kern="1200" cap="none" spc="0" normalizeH="0" baseline="0" noProof="0" dirty="0" smtClean="0">
                <a:ln>
                  <a:noFill/>
                </a:ln>
                <a:solidFill>
                  <a:srgbClr val="129A7E"/>
                </a:solidFill>
                <a:effectLst/>
                <a:uLnTx/>
                <a:uFillTx/>
                <a:latin typeface="Calibri" panose="020F0502020204030204"/>
                <a:ea typeface="+mn-ea"/>
                <a:cs typeface="+mn-cs"/>
              </a:rPr>
              <a:t>Modèles : </a:t>
            </a:r>
            <a:r>
              <a:rPr kumimoji="0" lang="fr-FR" sz="1400" b="0" i="0" u="none" strike="noStrike" kern="1200" cap="none" spc="0" normalizeH="0" baseline="0" noProof="0" dirty="0" smtClean="0">
                <a:ln>
                  <a:noFill/>
                </a:ln>
                <a:solidFill>
                  <a:srgbClr val="129A7E"/>
                </a:solidFill>
                <a:effectLst/>
                <a:uLnTx/>
                <a:uFillTx/>
                <a:latin typeface="Calibri" panose="020F0502020204030204"/>
                <a:ea typeface="+mn-ea"/>
                <a:cs typeface="+mn-cs"/>
              </a:rPr>
              <a:t/>
            </a:r>
            <a:br>
              <a:rPr kumimoji="0" lang="fr-FR" sz="1400" b="0" i="0" u="none" strike="noStrike" kern="1200" cap="none" spc="0" normalizeH="0" baseline="0" noProof="0" dirty="0" smtClean="0">
                <a:ln>
                  <a:noFill/>
                </a:ln>
                <a:solidFill>
                  <a:srgbClr val="129A7E"/>
                </a:solidFill>
                <a:effectLst/>
                <a:uLnTx/>
                <a:uFillTx/>
                <a:latin typeface="Calibri" panose="020F0502020204030204"/>
                <a:ea typeface="+mn-ea"/>
                <a:cs typeface="+mn-cs"/>
              </a:rPr>
            </a:br>
            <a:r>
              <a:rPr kumimoji="0" lang="fr-FR" sz="1400" b="0" i="0" u="none" strike="noStrike" kern="1200" cap="none" spc="0" normalizeH="0" baseline="0" noProof="0" dirty="0" smtClean="0">
                <a:ln>
                  <a:noFill/>
                </a:ln>
                <a:solidFill>
                  <a:srgbClr val="129A7E"/>
                </a:solidFill>
                <a:effectLst/>
                <a:uLnTx/>
                <a:uFillTx/>
                <a:latin typeface="Calibri" panose="020F0502020204030204"/>
                <a:ea typeface="+mn-ea"/>
                <a:cs typeface="+mn-cs"/>
              </a:rPr>
              <a:t>Accord collectif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rgbClr val="129A7E"/>
                </a:solidFill>
                <a:effectLst/>
                <a:uLnTx/>
                <a:uFillTx/>
                <a:latin typeface="Calibri" panose="020F0502020204030204"/>
                <a:ea typeface="+mn-ea"/>
                <a:cs typeface="+mn-cs"/>
              </a:rPr>
              <a:t>Avis du CST </a:t>
            </a:r>
            <a:endParaRPr kumimoji="0" lang="fr-FR" sz="1400" b="0" i="0" u="none" strike="noStrike" kern="1200" cap="none" spc="0" normalizeH="0" baseline="0" noProof="0" dirty="0">
              <a:ln>
                <a:noFill/>
              </a:ln>
              <a:solidFill>
                <a:srgbClr val="129A7E"/>
              </a:solidFill>
              <a:effectLst/>
              <a:uLnTx/>
              <a:uFillTx/>
              <a:latin typeface="Calibri" panose="020F0502020204030204"/>
              <a:ea typeface="+mn-ea"/>
              <a:cs typeface="+mn-cs"/>
            </a:endParaRPr>
          </a:p>
        </p:txBody>
      </p:sp>
      <p:sp>
        <p:nvSpPr>
          <p:cNvPr id="39" name="ZoneTexte 38"/>
          <p:cNvSpPr txBox="1"/>
          <p:nvPr/>
        </p:nvSpPr>
        <p:spPr>
          <a:xfrm>
            <a:off x="71144" y="3480608"/>
            <a:ext cx="1752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sng" strike="noStrike" kern="1200" cap="none" spc="0" normalizeH="0" baseline="0" noProof="0" dirty="0" smtClean="0">
                <a:ln>
                  <a:noFill/>
                </a:ln>
                <a:solidFill>
                  <a:srgbClr val="129A7E"/>
                </a:solidFill>
                <a:effectLst/>
                <a:uLnTx/>
                <a:uFillTx/>
                <a:latin typeface="Calibri" panose="020F0502020204030204"/>
                <a:ea typeface="+mn-ea"/>
                <a:cs typeface="+mn-cs"/>
              </a:rPr>
              <a:t>Modèle : </a:t>
            </a:r>
            <a:r>
              <a:rPr kumimoji="0" lang="fr-FR" sz="1400" b="0" i="0" u="none" strike="noStrike" kern="1200" cap="none" spc="0" normalizeH="0" baseline="0" noProof="0" dirty="0" smtClean="0">
                <a:ln>
                  <a:noFill/>
                </a:ln>
                <a:solidFill>
                  <a:srgbClr val="129A7E"/>
                </a:solidFill>
                <a:effectLst/>
                <a:uLnTx/>
                <a:uFillTx/>
                <a:latin typeface="Calibri" panose="020F0502020204030204"/>
                <a:ea typeface="+mn-ea"/>
                <a:cs typeface="+mn-cs"/>
              </a:rPr>
              <a:t/>
            </a:r>
            <a:br>
              <a:rPr kumimoji="0" lang="fr-FR" sz="1400" b="0" i="0" u="none" strike="noStrike" kern="1200" cap="none" spc="0" normalizeH="0" baseline="0" noProof="0" dirty="0" smtClean="0">
                <a:ln>
                  <a:noFill/>
                </a:ln>
                <a:solidFill>
                  <a:srgbClr val="129A7E"/>
                </a:solidFill>
                <a:effectLst/>
                <a:uLnTx/>
                <a:uFillTx/>
                <a:latin typeface="Calibri" panose="020F0502020204030204"/>
                <a:ea typeface="+mn-ea"/>
                <a:cs typeface="+mn-cs"/>
              </a:rPr>
            </a:br>
            <a:r>
              <a:rPr kumimoji="0" lang="fr-FR" sz="1400" b="0" i="0" u="none" strike="noStrike" kern="1200" cap="none" spc="0" normalizeH="0" baseline="0" noProof="0" dirty="0" smtClean="0">
                <a:ln>
                  <a:noFill/>
                </a:ln>
                <a:solidFill>
                  <a:srgbClr val="129A7E"/>
                </a:solidFill>
                <a:effectLst/>
                <a:uLnTx/>
                <a:uFillTx/>
                <a:latin typeface="Calibri" panose="020F0502020204030204"/>
                <a:ea typeface="+mn-ea"/>
                <a:cs typeface="+mn-cs"/>
              </a:rPr>
              <a:t>Délibération</a:t>
            </a:r>
            <a:endParaRPr kumimoji="0" lang="fr-FR" sz="1400" b="0" i="0" u="none" strike="noStrike" kern="1200" cap="none" spc="0" normalizeH="0" baseline="0" noProof="0" dirty="0">
              <a:ln>
                <a:noFill/>
              </a:ln>
              <a:solidFill>
                <a:srgbClr val="129A7E"/>
              </a:solidFill>
              <a:effectLst/>
              <a:uLnTx/>
              <a:uFillTx/>
              <a:latin typeface="Calibri" panose="020F0502020204030204"/>
              <a:ea typeface="+mn-ea"/>
              <a:cs typeface="+mn-cs"/>
            </a:endParaRPr>
          </a:p>
        </p:txBody>
      </p:sp>
      <p:sp>
        <p:nvSpPr>
          <p:cNvPr id="40" name="ZoneTexte 39"/>
          <p:cNvSpPr txBox="1"/>
          <p:nvPr/>
        </p:nvSpPr>
        <p:spPr>
          <a:xfrm>
            <a:off x="56758" y="4691188"/>
            <a:ext cx="237452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sng" strike="noStrike" kern="1200" cap="none" spc="0" normalizeH="0" baseline="0" noProof="0" dirty="0" smtClean="0">
                <a:ln>
                  <a:noFill/>
                </a:ln>
                <a:solidFill>
                  <a:srgbClr val="129A7E"/>
                </a:solidFill>
                <a:effectLst/>
                <a:uLnTx/>
                <a:uFillTx/>
                <a:latin typeface="Calibri" panose="020F0502020204030204"/>
                <a:ea typeface="+mn-ea"/>
                <a:cs typeface="+mn-cs"/>
              </a:rPr>
              <a:t>Modèles : </a:t>
            </a:r>
            <a:r>
              <a:rPr kumimoji="0" lang="fr-FR" sz="1400" b="0" i="0" u="none" strike="noStrike" kern="1200" cap="none" spc="0" normalizeH="0" baseline="0" noProof="0" dirty="0" smtClean="0">
                <a:ln>
                  <a:noFill/>
                </a:ln>
                <a:solidFill>
                  <a:srgbClr val="129A7E"/>
                </a:solidFill>
                <a:effectLst/>
                <a:uLnTx/>
                <a:uFillTx/>
                <a:latin typeface="Calibri" panose="020F0502020204030204"/>
                <a:ea typeface="+mn-ea"/>
                <a:cs typeface="+mn-cs"/>
              </a:rPr>
              <a:t/>
            </a:r>
            <a:br>
              <a:rPr kumimoji="0" lang="fr-FR" sz="1400" b="0" i="0" u="none" strike="noStrike" kern="1200" cap="none" spc="0" normalizeH="0" baseline="0" noProof="0" dirty="0" smtClean="0">
                <a:ln>
                  <a:noFill/>
                </a:ln>
                <a:solidFill>
                  <a:srgbClr val="129A7E"/>
                </a:solidFill>
                <a:effectLst/>
                <a:uLnTx/>
                <a:uFillTx/>
                <a:latin typeface="Calibri" panose="020F0502020204030204"/>
                <a:ea typeface="+mn-ea"/>
                <a:cs typeface="+mn-cs"/>
              </a:rPr>
            </a:br>
            <a:r>
              <a:rPr kumimoji="0" lang="fr-FR" sz="1400" b="0" i="0" u="none" strike="noStrike" kern="1200" cap="none" spc="0" normalizeH="0" baseline="0" noProof="0" dirty="0" smtClean="0">
                <a:ln>
                  <a:noFill/>
                </a:ln>
                <a:solidFill>
                  <a:srgbClr val="129A7E"/>
                </a:solidFill>
                <a:effectLst/>
                <a:uLnTx/>
                <a:uFillTx/>
                <a:latin typeface="Calibri" panose="020F0502020204030204"/>
                <a:ea typeface="+mn-ea"/>
                <a:cs typeface="+mn-cs"/>
              </a:rPr>
              <a:t>Courriers de résiliation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rgbClr val="129A7E"/>
                </a:solidFill>
                <a:effectLst/>
                <a:uLnTx/>
                <a:uFillTx/>
                <a:latin typeface="Calibri" panose="020F0502020204030204"/>
                <a:ea typeface="+mn-ea"/>
                <a:cs typeface="+mn-cs"/>
              </a:rPr>
              <a:t>Attestation employeur pour résiliation contrat individuel</a:t>
            </a:r>
            <a:endParaRPr kumimoji="0" lang="fr-FR" sz="1400" b="0" i="0" u="none" strike="noStrike" kern="1200" cap="none" spc="0" normalizeH="0" baseline="0" noProof="0" dirty="0">
              <a:ln>
                <a:noFill/>
              </a:ln>
              <a:solidFill>
                <a:srgbClr val="129A7E"/>
              </a:solidFill>
              <a:effectLst/>
              <a:uLnTx/>
              <a:uFillTx/>
              <a:latin typeface="Calibri" panose="020F0502020204030204"/>
              <a:ea typeface="+mn-ea"/>
              <a:cs typeface="+mn-cs"/>
            </a:endParaRPr>
          </a:p>
        </p:txBody>
      </p:sp>
      <p:sp>
        <p:nvSpPr>
          <p:cNvPr id="41" name="ZoneTexte 40"/>
          <p:cNvSpPr txBox="1"/>
          <p:nvPr/>
        </p:nvSpPr>
        <p:spPr>
          <a:xfrm>
            <a:off x="91533" y="6239210"/>
            <a:ext cx="22516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rgbClr val="129A7E"/>
                </a:solidFill>
                <a:effectLst/>
                <a:uLnTx/>
                <a:uFillTx/>
                <a:latin typeface="Calibri" panose="020F0502020204030204"/>
                <a:ea typeface="+mn-ea"/>
                <a:cs typeface="+mn-cs"/>
              </a:rPr>
              <a:t>Déclaration intention définitive </a:t>
            </a:r>
            <a:endParaRPr kumimoji="0" lang="fr-FR" sz="1400" b="0" i="0" u="none" strike="noStrike" kern="1200" cap="none" spc="0" normalizeH="0" baseline="0" noProof="0" dirty="0">
              <a:ln>
                <a:noFill/>
              </a:ln>
              <a:solidFill>
                <a:srgbClr val="129A7E"/>
              </a:solidFill>
              <a:effectLst/>
              <a:uLnTx/>
              <a:uFillTx/>
              <a:latin typeface="Calibri" panose="020F0502020204030204"/>
              <a:ea typeface="+mn-ea"/>
              <a:cs typeface="+mn-cs"/>
            </a:endParaRPr>
          </a:p>
        </p:txBody>
      </p:sp>
      <p:cxnSp>
        <p:nvCxnSpPr>
          <p:cNvPr id="43" name="Connecteur droit 42"/>
          <p:cNvCxnSpPr/>
          <p:nvPr/>
        </p:nvCxnSpPr>
        <p:spPr>
          <a:xfrm>
            <a:off x="145251" y="1795616"/>
            <a:ext cx="11886014" cy="0"/>
          </a:xfrm>
          <a:prstGeom prst="line">
            <a:avLst/>
          </a:prstGeom>
          <a:ln>
            <a:solidFill>
              <a:srgbClr val="129A7E"/>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152044" y="4126367"/>
            <a:ext cx="11886014" cy="0"/>
          </a:xfrm>
          <a:prstGeom prst="line">
            <a:avLst/>
          </a:prstGeom>
          <a:ln>
            <a:solidFill>
              <a:srgbClr val="129A7E"/>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165640" y="5698160"/>
            <a:ext cx="11886014" cy="0"/>
          </a:xfrm>
          <a:prstGeom prst="line">
            <a:avLst/>
          </a:prstGeom>
          <a:ln>
            <a:solidFill>
              <a:srgbClr val="129A7E"/>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118916" y="3186492"/>
            <a:ext cx="11886014" cy="0"/>
          </a:xfrm>
          <a:prstGeom prst="line">
            <a:avLst/>
          </a:prstGeom>
          <a:ln>
            <a:solidFill>
              <a:srgbClr val="129A7E"/>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522243" y="6331759"/>
            <a:ext cx="55294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Septembre </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1400" b="1" i="0" u="none" strike="noStrike" kern="1200" cap="none" spc="0" normalizeH="0" baseline="0" noProof="0" dirty="0" smtClean="0">
                <a:ln>
                  <a:noFill/>
                </a:ln>
                <a:solidFill>
                  <a:prstClr val="black"/>
                </a:solidFill>
                <a:effectLst/>
                <a:uLnTx/>
                <a:uFillTx/>
                <a:latin typeface="Calibri" panose="020F0502020204030204"/>
                <a:ea typeface="+mn-ea"/>
                <a:cs typeface="+mn-cs"/>
              </a:rPr>
              <a:t>Au plus tard, le 31 décembre</a:t>
            </a:r>
            <a:endPar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lèche droite 41"/>
          <p:cNvSpPr/>
          <p:nvPr/>
        </p:nvSpPr>
        <p:spPr>
          <a:xfrm>
            <a:off x="7774369" y="6385359"/>
            <a:ext cx="1467487" cy="241444"/>
          </a:xfrm>
          <a:prstGeom prst="rightArrow">
            <a:avLst/>
          </a:prstGeom>
          <a:solidFill>
            <a:srgbClr val="129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ZoneTexte 12"/>
          <p:cNvSpPr txBox="1"/>
          <p:nvPr/>
        </p:nvSpPr>
        <p:spPr>
          <a:xfrm>
            <a:off x="4800589" y="485947"/>
            <a:ext cx="186622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200" b="1" i="1" noProof="0" dirty="0" smtClean="0">
                <a:solidFill>
                  <a:prstClr val="black"/>
                </a:solidFill>
                <a:latin typeface="Calibri" panose="020F0502020204030204"/>
              </a:rPr>
              <a:t>22/07</a:t>
            </a:r>
            <a:r>
              <a:rPr kumimoji="0" lang="fr-FR" sz="1200" b="1" i="1" u="none" strike="noStrike" kern="1200" cap="none" spc="0" normalizeH="0" baseline="0" noProof="0" dirty="0" smtClean="0">
                <a:ln>
                  <a:noFill/>
                </a:ln>
                <a:solidFill>
                  <a:prstClr val="black"/>
                </a:solidFill>
                <a:effectLst/>
                <a:uLnTx/>
                <a:uFillTx/>
                <a:latin typeface="Calibri" panose="020F0502020204030204"/>
                <a:ea typeface="+mn-ea"/>
                <a:cs typeface="+mn-cs"/>
              </a:rPr>
              <a:t>/2024</a:t>
            </a:r>
            <a:endPar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4" name="Image 43"/>
          <p:cNvPicPr>
            <a:picLocks noChangeAspect="1"/>
          </p:cNvPicPr>
          <p:nvPr/>
        </p:nvPicPr>
        <p:blipFill rotWithShape="1">
          <a:blip r:embed="rId3" cstate="print">
            <a:extLst>
              <a:ext uri="{28A0092B-C50C-407E-A947-70E740481C1C}">
                <a14:useLocalDpi xmlns:a14="http://schemas.microsoft.com/office/drawing/2010/main" val="0"/>
              </a:ext>
            </a:extLst>
          </a:blip>
          <a:srcRect t="9381" b="10201"/>
          <a:stretch/>
        </p:blipFill>
        <p:spPr>
          <a:xfrm>
            <a:off x="10939780" y="247"/>
            <a:ext cx="1252220" cy="769040"/>
          </a:xfrm>
          <a:prstGeom prst="rect">
            <a:avLst/>
          </a:prstGeom>
        </p:spPr>
      </p:pic>
    </p:spTree>
    <p:extLst>
      <p:ext uri="{BB962C8B-B14F-4D97-AF65-F5344CB8AC3E}">
        <p14:creationId xmlns:p14="http://schemas.microsoft.com/office/powerpoint/2010/main" val="1493978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892</TotalTime>
  <Words>836</Words>
  <Application>Microsoft Office PowerPoint</Application>
  <PresentationFormat>Grand écran</PresentationFormat>
  <Paragraphs>127</Paragraphs>
  <Slides>8</Slides>
  <Notes>6</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8</vt:i4>
      </vt:variant>
    </vt:vector>
  </HeadingPairs>
  <TitlesOfParts>
    <vt:vector size="17" baseType="lpstr">
      <vt:lpstr>Arial</vt:lpstr>
      <vt:lpstr>Calibri</vt:lpstr>
      <vt:lpstr>Calibri Light</vt:lpstr>
      <vt:lpstr>Museo Sans 500</vt:lpstr>
      <vt:lpstr>Museo Sans 900</vt:lpstr>
      <vt:lpstr>Times New Roman</vt:lpstr>
      <vt:lpstr>Wingdings</vt:lpstr>
      <vt:lpstr>Thème Office</vt:lpstr>
      <vt:lpstr>2_Thème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Ronan  Gourbil</dc:creator>
  <cp:lastModifiedBy>Carla Roudaut</cp:lastModifiedBy>
  <cp:revision>61</cp:revision>
  <cp:lastPrinted>2024-06-11T16:51:06Z</cp:lastPrinted>
  <dcterms:created xsi:type="dcterms:W3CDTF">2023-10-18T15:21:21Z</dcterms:created>
  <dcterms:modified xsi:type="dcterms:W3CDTF">2025-10-10T10:46:10Z</dcterms:modified>
</cp:coreProperties>
</file>