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151"/>
    <a:srgbClr val="6B61A0"/>
    <a:srgbClr val="EC9522"/>
    <a:srgbClr val="329C9A"/>
    <a:srgbClr val="FF1D1D"/>
    <a:srgbClr val="E90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3412-38C1-4A49-845D-CCE7B846FBEC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34C78-ABB7-4985-B0D3-7B1599EE0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687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7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6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93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97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73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02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94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82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08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92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34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3AC3C-8A8E-4962-9264-9E952D6193C4}" type="datetimeFigureOut">
              <a:rPr lang="fr-FR" smtClean="0"/>
              <a:t>22/11/2022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F9B6F-0AB7-4E47-A67C-1B64E409B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5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/>
          <p:cNvSpPr txBox="1"/>
          <p:nvPr/>
        </p:nvSpPr>
        <p:spPr>
          <a:xfrm>
            <a:off x="622473" y="1612744"/>
            <a:ext cx="1110956" cy="1015663"/>
          </a:xfrm>
          <a:prstGeom prst="rect">
            <a:avLst/>
          </a:prstGeom>
          <a:gradFill>
            <a:gsLst>
              <a:gs pos="0">
                <a:srgbClr val="329C9A">
                  <a:tint val="66000"/>
                  <a:satMod val="160000"/>
                </a:srgbClr>
              </a:gs>
              <a:gs pos="50000">
                <a:srgbClr val="329C9A">
                  <a:tint val="44500"/>
                  <a:satMod val="160000"/>
                </a:srgbClr>
              </a:gs>
              <a:gs pos="100000">
                <a:srgbClr val="329C9A">
                  <a:tint val="23500"/>
                  <a:satMod val="160000"/>
                </a:srgbClr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DB4151"/>
                </a:solidFill>
                <a:cs typeface="Calibri"/>
              </a:rPr>
              <a:t>13/12/2021</a:t>
            </a:r>
            <a:endParaRPr lang="fr-FR" sz="1000" dirty="0">
              <a:solidFill>
                <a:srgbClr val="DB4151"/>
              </a:solidFill>
              <a:cs typeface="Calibri"/>
            </a:endParaRPr>
          </a:p>
          <a:p>
            <a:r>
              <a:rPr lang="fr-FR" sz="1000" dirty="0" smtClean="0"/>
              <a:t>Mise </a:t>
            </a:r>
            <a:r>
              <a:rPr lang="fr-FR" sz="1000" dirty="0"/>
              <a:t>en ligne du formulaire de </a:t>
            </a:r>
            <a:r>
              <a:rPr lang="fr-FR" sz="1000" dirty="0" smtClean="0"/>
              <a:t>recensement des </a:t>
            </a:r>
            <a:r>
              <a:rPr lang="fr-FR" sz="1000" dirty="0"/>
              <a:t>effectifs pour chaque </a:t>
            </a:r>
            <a:r>
              <a:rPr lang="fr-FR" sz="1000" dirty="0" smtClean="0"/>
              <a:t>instance.</a:t>
            </a:r>
            <a:endParaRPr lang="fr-FR" sz="1000" dirty="0"/>
          </a:p>
        </p:txBody>
      </p:sp>
      <p:sp>
        <p:nvSpPr>
          <p:cNvPr id="50" name="ZoneTexte 49"/>
          <p:cNvSpPr txBox="1"/>
          <p:nvPr/>
        </p:nvSpPr>
        <p:spPr>
          <a:xfrm>
            <a:off x="647909" y="3914694"/>
            <a:ext cx="2131835" cy="1785104"/>
          </a:xfrm>
          <a:prstGeom prst="rect">
            <a:avLst/>
          </a:prstGeom>
          <a:solidFill>
            <a:srgbClr val="EC9522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spc="-5" dirty="0" smtClean="0">
                <a:solidFill>
                  <a:srgbClr val="DB4151"/>
                </a:solidFill>
                <a:cs typeface="Calibri"/>
              </a:rPr>
              <a:t>10/01/2022</a:t>
            </a:r>
          </a:p>
          <a:p>
            <a:r>
              <a:rPr lang="fr-FR" sz="1000" spc="-5" dirty="0">
                <a:cs typeface="Calibri"/>
              </a:rPr>
              <a:t>Clôture de la procédure de saisie des effectifs. Calcul des effectifs à prendre en compte au 1er janvier </a:t>
            </a:r>
            <a:r>
              <a:rPr lang="fr-FR" sz="1000" spc="-5" dirty="0" smtClean="0">
                <a:cs typeface="Calibri"/>
              </a:rPr>
              <a:t>2022 pour </a:t>
            </a:r>
            <a:r>
              <a:rPr lang="fr-FR" sz="1000" spc="-5" dirty="0">
                <a:cs typeface="Calibri"/>
              </a:rPr>
              <a:t>:</a:t>
            </a:r>
          </a:p>
          <a:p>
            <a:pPr marL="123117" indent="-123117">
              <a:buFont typeface="Wingdings" panose="05000000000000000000" pitchFamily="2" charset="2"/>
              <a:buChar char="§"/>
            </a:pPr>
            <a:r>
              <a:rPr lang="fr-FR" sz="1000" dirty="0"/>
              <a:t>Déterminer la composition et les modalités </a:t>
            </a:r>
            <a:r>
              <a:rPr lang="fr-FR" sz="1000" dirty="0" smtClean="0"/>
              <a:t>de vote </a:t>
            </a:r>
            <a:r>
              <a:rPr lang="fr-FR" sz="1000" dirty="0"/>
              <a:t>aux CAP/CCP ;</a:t>
            </a:r>
          </a:p>
          <a:p>
            <a:pPr marL="123117" indent="-123117">
              <a:buFont typeface="Wingdings" panose="05000000000000000000" pitchFamily="2" charset="2"/>
              <a:buChar char="§"/>
            </a:pPr>
            <a:r>
              <a:rPr lang="fr-FR" sz="1000" dirty="0"/>
              <a:t>Apprécier le seuil de création d’un CST local (</a:t>
            </a:r>
            <a:r>
              <a:rPr lang="fr-FR" sz="1000" dirty="0" smtClean="0"/>
              <a:t>pour les </a:t>
            </a:r>
            <a:r>
              <a:rPr lang="fr-FR" sz="1000" dirty="0"/>
              <a:t>collectivités de plus de 50 agents) ; </a:t>
            </a:r>
          </a:p>
          <a:p>
            <a:pPr marL="123117" indent="-123117">
              <a:buFont typeface="Wingdings" panose="05000000000000000000" pitchFamily="2" charset="2"/>
              <a:buChar char="§"/>
            </a:pPr>
            <a:r>
              <a:rPr lang="fr-FR" sz="1000" spc="-5" dirty="0">
                <a:cs typeface="Calibri"/>
              </a:rPr>
              <a:t>Calcul de la répartition femmes/hommes.</a:t>
            </a:r>
            <a:endParaRPr lang="fr-FR" sz="1000" dirty="0" smtClean="0"/>
          </a:p>
        </p:txBody>
      </p:sp>
      <p:sp>
        <p:nvSpPr>
          <p:cNvPr id="52" name="ZoneTexte 51"/>
          <p:cNvSpPr txBox="1"/>
          <p:nvPr/>
        </p:nvSpPr>
        <p:spPr>
          <a:xfrm>
            <a:off x="4582605" y="3935923"/>
            <a:ext cx="1431231" cy="1015663"/>
          </a:xfrm>
          <a:prstGeom prst="rect">
            <a:avLst/>
          </a:prstGeom>
          <a:solidFill>
            <a:srgbClr val="EC9522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 b="1" spc="-5">
                <a:solidFill>
                  <a:srgbClr val="FF0000"/>
                </a:solidFill>
                <a:cs typeface="Calibri"/>
              </a:defRPr>
            </a:lvl1pPr>
          </a:lstStyle>
          <a:p>
            <a:r>
              <a:rPr lang="fr-FR" dirty="0">
                <a:solidFill>
                  <a:srgbClr val="DB4151"/>
                </a:solidFill>
              </a:rPr>
              <a:t>08/06/2022</a:t>
            </a:r>
          </a:p>
          <a:p>
            <a:r>
              <a:rPr lang="fr-FR" b="0" dirty="0">
                <a:solidFill>
                  <a:schemeClr val="tx1"/>
                </a:solidFill>
              </a:rPr>
              <a:t>Date limite de prise d’une délibération de composition du CST, fixant les représentants en nombre.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83865"/>
              </p:ext>
            </p:extLst>
          </p:nvPr>
        </p:nvGraphicFramePr>
        <p:xfrm>
          <a:off x="357460" y="2991146"/>
          <a:ext cx="11384972" cy="504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587">
                  <a:extLst>
                    <a:ext uri="{9D8B030D-6E8A-4147-A177-3AD203B41FA5}">
                      <a16:colId xmlns:a16="http://schemas.microsoft.com/office/drawing/2014/main" val="4228470538"/>
                    </a:ext>
                  </a:extLst>
                </a:gridCol>
                <a:gridCol w="857324">
                  <a:extLst>
                    <a:ext uri="{9D8B030D-6E8A-4147-A177-3AD203B41FA5}">
                      <a16:colId xmlns:a16="http://schemas.microsoft.com/office/drawing/2014/main" val="4065948603"/>
                    </a:ext>
                  </a:extLst>
                </a:gridCol>
                <a:gridCol w="839585">
                  <a:extLst>
                    <a:ext uri="{9D8B030D-6E8A-4147-A177-3AD203B41FA5}">
                      <a16:colId xmlns:a16="http://schemas.microsoft.com/office/drawing/2014/main" val="3210564220"/>
                    </a:ext>
                  </a:extLst>
                </a:gridCol>
                <a:gridCol w="839586">
                  <a:extLst>
                    <a:ext uri="{9D8B030D-6E8A-4147-A177-3AD203B41FA5}">
                      <a16:colId xmlns:a16="http://schemas.microsoft.com/office/drawing/2014/main" val="3055444552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406652214"/>
                    </a:ext>
                  </a:extLst>
                </a:gridCol>
                <a:gridCol w="831272">
                  <a:extLst>
                    <a:ext uri="{9D8B030D-6E8A-4147-A177-3AD203B41FA5}">
                      <a16:colId xmlns:a16="http://schemas.microsoft.com/office/drawing/2014/main" val="2560871285"/>
                    </a:ext>
                  </a:extLst>
                </a:gridCol>
                <a:gridCol w="839586">
                  <a:extLst>
                    <a:ext uri="{9D8B030D-6E8A-4147-A177-3AD203B41FA5}">
                      <a16:colId xmlns:a16="http://schemas.microsoft.com/office/drawing/2014/main" val="1186004540"/>
                    </a:ext>
                  </a:extLst>
                </a:gridCol>
                <a:gridCol w="864524">
                  <a:extLst>
                    <a:ext uri="{9D8B030D-6E8A-4147-A177-3AD203B41FA5}">
                      <a16:colId xmlns:a16="http://schemas.microsoft.com/office/drawing/2014/main" val="3957257326"/>
                    </a:ext>
                  </a:extLst>
                </a:gridCol>
                <a:gridCol w="897774">
                  <a:extLst>
                    <a:ext uri="{9D8B030D-6E8A-4147-A177-3AD203B41FA5}">
                      <a16:colId xmlns:a16="http://schemas.microsoft.com/office/drawing/2014/main" val="931961831"/>
                    </a:ext>
                  </a:extLst>
                </a:gridCol>
                <a:gridCol w="906087">
                  <a:extLst>
                    <a:ext uri="{9D8B030D-6E8A-4147-A177-3AD203B41FA5}">
                      <a16:colId xmlns:a16="http://schemas.microsoft.com/office/drawing/2014/main" val="1665587431"/>
                    </a:ext>
                  </a:extLst>
                </a:gridCol>
                <a:gridCol w="922713">
                  <a:extLst>
                    <a:ext uri="{9D8B030D-6E8A-4147-A177-3AD203B41FA5}">
                      <a16:colId xmlns:a16="http://schemas.microsoft.com/office/drawing/2014/main" val="14603420"/>
                    </a:ext>
                  </a:extLst>
                </a:gridCol>
                <a:gridCol w="906087">
                  <a:extLst>
                    <a:ext uri="{9D8B030D-6E8A-4147-A177-3AD203B41FA5}">
                      <a16:colId xmlns:a16="http://schemas.microsoft.com/office/drawing/2014/main" val="2510459367"/>
                    </a:ext>
                  </a:extLst>
                </a:gridCol>
                <a:gridCol w="902636">
                  <a:extLst>
                    <a:ext uri="{9D8B030D-6E8A-4147-A177-3AD203B41FA5}">
                      <a16:colId xmlns:a16="http://schemas.microsoft.com/office/drawing/2014/main" val="2098926732"/>
                    </a:ext>
                  </a:extLst>
                </a:gridCol>
              </a:tblGrid>
              <a:tr h="50494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Déc 2021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 smtClean="0"/>
                        <a:t>Janv</a:t>
                      </a:r>
                      <a:r>
                        <a:rPr lang="fr-FR" sz="1100" dirty="0" smtClean="0"/>
                        <a:t>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 smtClean="0"/>
                        <a:t>Fév</a:t>
                      </a:r>
                      <a:r>
                        <a:rPr lang="fr-FR" sz="1100" baseline="0" dirty="0" smtClean="0"/>
                        <a:t>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Mars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Avril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Mai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Juin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 smtClean="0"/>
                        <a:t>Juill</a:t>
                      </a:r>
                      <a:r>
                        <a:rPr lang="fr-FR" sz="1100" dirty="0" smtClean="0"/>
                        <a:t>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Août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Sept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 smtClean="0"/>
                        <a:t>Oct</a:t>
                      </a:r>
                      <a:r>
                        <a:rPr lang="fr-FR" sz="1100" dirty="0" smtClean="0"/>
                        <a:t>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 smtClean="0"/>
                        <a:t>Nov</a:t>
                      </a:r>
                      <a:r>
                        <a:rPr lang="fr-FR" sz="1100" dirty="0" smtClean="0"/>
                        <a:t>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Déc 2022</a:t>
                      </a:r>
                      <a:endParaRPr lang="fr-FR" sz="1100" dirty="0"/>
                    </a:p>
                  </a:txBody>
                  <a:tcPr>
                    <a:solidFill>
                      <a:srgbClr val="6B61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47087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1647923" y="227949"/>
            <a:ext cx="9371230" cy="1107996"/>
          </a:xfrm>
          <a:prstGeom prst="rect">
            <a:avLst/>
          </a:prstGeom>
          <a:solidFill>
            <a:srgbClr val="329C9A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Elections professionnelles 2022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 Calendrier des collectivités ayant leur propre CST</a:t>
            </a:r>
          </a:p>
          <a:p>
            <a:pPr algn="ctr"/>
            <a:r>
              <a:rPr lang="fr-FR" sz="900" i="1" dirty="0" smtClean="0">
                <a:solidFill>
                  <a:schemeClr val="bg1"/>
                </a:solidFill>
              </a:rPr>
              <a:t>Sous </a:t>
            </a:r>
            <a:r>
              <a:rPr lang="fr-FR" sz="900" i="1" dirty="0">
                <a:solidFill>
                  <a:schemeClr val="bg1"/>
                </a:solidFill>
              </a:rPr>
              <a:t>réserve de la publication de l’arrêté </a:t>
            </a:r>
            <a:r>
              <a:rPr lang="fr-FR" sz="900" i="1" dirty="0" smtClean="0">
                <a:solidFill>
                  <a:schemeClr val="bg1"/>
                </a:solidFill>
              </a:rPr>
              <a:t>interministériel portant </a:t>
            </a:r>
            <a:r>
              <a:rPr lang="fr-FR" sz="900" i="1" dirty="0">
                <a:solidFill>
                  <a:schemeClr val="bg1"/>
                </a:solidFill>
              </a:rPr>
              <a:t>date des élections </a:t>
            </a:r>
            <a:r>
              <a:rPr lang="fr-FR" sz="900" i="1" dirty="0" smtClean="0">
                <a:solidFill>
                  <a:schemeClr val="bg1"/>
                </a:solidFill>
              </a:rPr>
              <a:t>professionnelles</a:t>
            </a:r>
          </a:p>
          <a:p>
            <a:pPr algn="ctr"/>
            <a:endParaRPr lang="fr-FR" sz="900" dirty="0">
              <a:solidFill>
                <a:schemeClr val="bg1"/>
              </a:solidFill>
            </a:endParaRPr>
          </a:p>
        </p:txBody>
      </p:sp>
      <p:cxnSp>
        <p:nvCxnSpPr>
          <p:cNvPr id="7" name="Connecteur droit avec flèche 6"/>
          <p:cNvCxnSpPr>
            <a:stCxn id="50" idx="0"/>
          </p:cNvCxnSpPr>
          <p:nvPr/>
        </p:nvCxnSpPr>
        <p:spPr>
          <a:xfrm flipH="1" flipV="1">
            <a:off x="1571105" y="3443435"/>
            <a:ext cx="142722" cy="471259"/>
          </a:xfrm>
          <a:prstGeom prst="straightConnector1">
            <a:avLst/>
          </a:prstGeom>
          <a:ln>
            <a:solidFill>
              <a:srgbClr val="6B61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object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12303" y="4200495"/>
            <a:ext cx="437387" cy="466344"/>
          </a:xfrm>
          <a:prstGeom prst="rect">
            <a:avLst/>
          </a:prstGeom>
        </p:spPr>
      </p:pic>
      <p:sp>
        <p:nvSpPr>
          <p:cNvPr id="93" name="object 43"/>
          <p:cNvSpPr txBox="1"/>
          <p:nvPr/>
        </p:nvSpPr>
        <p:spPr>
          <a:xfrm>
            <a:off x="11184602" y="3960341"/>
            <a:ext cx="839651" cy="2814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>
              <a:lnSpc>
                <a:spcPts val="1180"/>
              </a:lnSpc>
              <a:spcBef>
                <a:spcPts val="95"/>
              </a:spcBef>
            </a:pPr>
            <a:r>
              <a:rPr sz="800" spc="365" dirty="0" smtClean="0">
                <a:solidFill>
                  <a:srgbClr val="DB4151"/>
                </a:solidFill>
                <a:latin typeface="Times New Roman"/>
                <a:cs typeface="Times New Roman"/>
              </a:rPr>
              <a:t> </a:t>
            </a:r>
            <a:r>
              <a:rPr sz="1500" b="1" spc="-15" baseline="11111" dirty="0" smtClean="0">
                <a:solidFill>
                  <a:srgbClr val="DB4151"/>
                </a:solidFill>
                <a:latin typeface="Calibri"/>
                <a:cs typeface="Calibri"/>
              </a:rPr>
              <a:t>0</a:t>
            </a:r>
            <a:r>
              <a:rPr lang="fr-FR" sz="1500" b="1" spc="-15" baseline="11111" dirty="0" smtClean="0">
                <a:solidFill>
                  <a:srgbClr val="DB4151"/>
                </a:solidFill>
                <a:latin typeface="Calibri"/>
                <a:cs typeface="Calibri"/>
              </a:rPr>
              <a:t>8</a:t>
            </a:r>
            <a:r>
              <a:rPr sz="1500" b="1" spc="-15" baseline="11111" dirty="0" smtClean="0">
                <a:solidFill>
                  <a:srgbClr val="DB4151"/>
                </a:solidFill>
                <a:latin typeface="Calibri"/>
                <a:cs typeface="Calibri"/>
              </a:rPr>
              <a:t>/12/20</a:t>
            </a:r>
            <a:r>
              <a:rPr lang="fr-FR" sz="1500" b="1" spc="-15" baseline="11111" dirty="0" smtClean="0">
                <a:solidFill>
                  <a:srgbClr val="DB4151"/>
                </a:solidFill>
                <a:latin typeface="Calibri"/>
                <a:cs typeface="Calibri"/>
              </a:rPr>
              <a:t>22</a:t>
            </a:r>
            <a:endParaRPr sz="1500" baseline="11111" dirty="0">
              <a:solidFill>
                <a:srgbClr val="DB4151"/>
              </a:solidFill>
              <a:latin typeface="Calibri"/>
              <a:cs typeface="Calibri"/>
            </a:endParaRPr>
          </a:p>
          <a:p>
            <a:pPr marL="38100">
              <a:lnSpc>
                <a:spcPts val="940"/>
              </a:lnSpc>
            </a:pP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850929" y="3897042"/>
            <a:ext cx="1105748" cy="1477328"/>
          </a:xfrm>
          <a:prstGeom prst="rect">
            <a:avLst/>
          </a:prstGeom>
          <a:solidFill>
            <a:srgbClr val="EC9522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 b="1" spc="-5">
                <a:solidFill>
                  <a:srgbClr val="DB4151"/>
                </a:solidFill>
                <a:cs typeface="Calibri"/>
              </a:defRPr>
            </a:lvl1pPr>
          </a:lstStyle>
          <a:p>
            <a:r>
              <a:rPr lang="fr-FR" dirty="0"/>
              <a:t>09/10/2022</a:t>
            </a:r>
          </a:p>
          <a:p>
            <a:r>
              <a:rPr lang="fr-FR" b="0" dirty="0" smtClean="0">
                <a:solidFill>
                  <a:schemeClr val="tx1"/>
                </a:solidFill>
              </a:rPr>
              <a:t>Date limite pour l’a</a:t>
            </a:r>
            <a:r>
              <a:rPr lang="fr-FR" b="0" dirty="0" smtClean="0">
                <a:solidFill>
                  <a:schemeClr val="tx1"/>
                </a:solidFill>
              </a:rPr>
              <a:t>ffichage </a:t>
            </a:r>
            <a:r>
              <a:rPr lang="fr-FR" b="0" dirty="0">
                <a:solidFill>
                  <a:schemeClr val="tx1"/>
                </a:solidFill>
              </a:rPr>
              <a:t>des listes </a:t>
            </a:r>
            <a:r>
              <a:rPr lang="fr-FR" b="0" dirty="0" smtClean="0">
                <a:solidFill>
                  <a:schemeClr val="tx1"/>
                </a:solidFill>
              </a:rPr>
              <a:t>électorales.</a:t>
            </a:r>
          </a:p>
          <a:p>
            <a:r>
              <a:rPr lang="fr-FR" dirty="0"/>
              <a:t>19/10/2022</a:t>
            </a:r>
          </a:p>
          <a:p>
            <a:r>
              <a:rPr lang="fr-FR" b="0" dirty="0" smtClean="0">
                <a:solidFill>
                  <a:schemeClr val="tx1"/>
                </a:solidFill>
              </a:rPr>
              <a:t>Date limite pour vérification et réclamation des électeurs,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8403803" y="3501536"/>
            <a:ext cx="742393" cy="396000"/>
          </a:xfrm>
          <a:prstGeom prst="straightConnector1">
            <a:avLst/>
          </a:prstGeom>
          <a:ln>
            <a:solidFill>
              <a:srgbClr val="6B61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52" idx="0"/>
          </p:cNvCxnSpPr>
          <p:nvPr/>
        </p:nvCxnSpPr>
        <p:spPr>
          <a:xfrm flipV="1">
            <a:off x="5298221" y="3491673"/>
            <a:ext cx="420935" cy="444250"/>
          </a:xfrm>
          <a:prstGeom prst="straightConnector1">
            <a:avLst/>
          </a:prstGeom>
          <a:ln>
            <a:solidFill>
              <a:srgbClr val="6B61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24" idx="2"/>
          </p:cNvCxnSpPr>
          <p:nvPr/>
        </p:nvCxnSpPr>
        <p:spPr>
          <a:xfrm flipH="1">
            <a:off x="707202" y="2628407"/>
            <a:ext cx="470749" cy="337051"/>
          </a:xfrm>
          <a:prstGeom prst="straightConnector1">
            <a:avLst/>
          </a:prstGeom>
          <a:ln>
            <a:solidFill>
              <a:srgbClr val="6B61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ZoneTexte 146"/>
          <p:cNvSpPr txBox="1"/>
          <p:nvPr/>
        </p:nvSpPr>
        <p:spPr>
          <a:xfrm>
            <a:off x="6552116" y="3925771"/>
            <a:ext cx="1162573" cy="1323439"/>
          </a:xfrm>
          <a:prstGeom prst="rect">
            <a:avLst/>
          </a:prstGeom>
          <a:solidFill>
            <a:srgbClr val="EC9522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 b="1" spc="-5">
                <a:solidFill>
                  <a:srgbClr val="FF0000"/>
                </a:solidFill>
                <a:cs typeface="Calibri"/>
              </a:defRPr>
            </a:lvl1pPr>
          </a:lstStyle>
          <a:p>
            <a:r>
              <a:rPr lang="fr-FR" dirty="0">
                <a:solidFill>
                  <a:srgbClr val="DB4151"/>
                </a:solidFill>
              </a:rPr>
              <a:t>08/08/2022</a:t>
            </a:r>
          </a:p>
          <a:p>
            <a:r>
              <a:rPr lang="fr-FR" b="0" dirty="0">
                <a:solidFill>
                  <a:schemeClr val="tx1"/>
                </a:solidFill>
              </a:rPr>
              <a:t>Ajustement éventuel de la répartition femmes/hommes</a:t>
            </a:r>
          </a:p>
          <a:p>
            <a:r>
              <a:rPr lang="fr-FR" b="0" dirty="0">
                <a:solidFill>
                  <a:schemeClr val="tx1"/>
                </a:solidFill>
              </a:rPr>
              <a:t>en cas de variation des effectifs d’au moins 20 %.</a:t>
            </a:r>
          </a:p>
        </p:txBody>
      </p:sp>
      <p:cxnSp>
        <p:nvCxnSpPr>
          <p:cNvPr id="165" name="Connecteur droit avec flèche 164"/>
          <p:cNvCxnSpPr>
            <a:stCxn id="147" idx="0"/>
          </p:cNvCxnSpPr>
          <p:nvPr/>
        </p:nvCxnSpPr>
        <p:spPr>
          <a:xfrm flipV="1">
            <a:off x="7133403" y="3480386"/>
            <a:ext cx="286843" cy="445385"/>
          </a:xfrm>
          <a:prstGeom prst="straightConnector1">
            <a:avLst/>
          </a:prstGeom>
          <a:ln>
            <a:solidFill>
              <a:srgbClr val="6B61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46052" y="6197225"/>
            <a:ext cx="9725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Actions à conduire par les collectivités et établissements publics affiliés de plus de 50 agents </a:t>
            </a:r>
            <a:endParaRPr lang="fr-FR" sz="1200" b="1" i="1" dirty="0"/>
          </a:p>
        </p:txBody>
      </p:sp>
      <p:sp>
        <p:nvSpPr>
          <p:cNvPr id="25" name="Rectangle 24"/>
          <p:cNvSpPr/>
          <p:nvPr/>
        </p:nvSpPr>
        <p:spPr>
          <a:xfrm>
            <a:off x="335183" y="5943193"/>
            <a:ext cx="249369" cy="246221"/>
          </a:xfrm>
          <a:prstGeom prst="rect">
            <a:avLst/>
          </a:prstGeom>
          <a:gradFill>
            <a:gsLst>
              <a:gs pos="0">
                <a:srgbClr val="329C9A">
                  <a:tint val="66000"/>
                  <a:satMod val="160000"/>
                </a:srgbClr>
              </a:gs>
              <a:gs pos="50000">
                <a:srgbClr val="329C9A">
                  <a:tint val="44500"/>
                  <a:satMod val="160000"/>
                </a:srgbClr>
              </a:gs>
              <a:gs pos="100000">
                <a:srgbClr val="329C9A">
                  <a:tint val="23500"/>
                  <a:satMod val="160000"/>
                </a:srgbClr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fr-FR" sz="1000" b="1">
              <a:solidFill>
                <a:srgbClr val="DB4151"/>
              </a:solidFill>
              <a:cs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5183" y="6198318"/>
            <a:ext cx="249369" cy="246221"/>
          </a:xfrm>
          <a:prstGeom prst="rect">
            <a:avLst/>
          </a:prstGeom>
          <a:solidFill>
            <a:srgbClr val="EC9522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fr-FR" sz="1000" b="1" spc="-5">
              <a:solidFill>
                <a:srgbClr val="DB4151"/>
              </a:solidFill>
              <a:cs typeface="Calibri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52251" y="5920226"/>
            <a:ext cx="9725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Actions à conduire par le CDG</a:t>
            </a:r>
            <a:endParaRPr lang="fr-FR" sz="1200" b="1" i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9037137" y="3917523"/>
            <a:ext cx="894708" cy="861774"/>
          </a:xfrm>
          <a:prstGeom prst="rect">
            <a:avLst/>
          </a:prstGeom>
          <a:solidFill>
            <a:srgbClr val="EC9522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 b="1" spc="-5">
                <a:solidFill>
                  <a:srgbClr val="DB4151"/>
                </a:solidFill>
                <a:cs typeface="Calibri"/>
              </a:defRPr>
            </a:lvl1pPr>
          </a:lstStyle>
          <a:p>
            <a:r>
              <a:rPr lang="fr-FR" dirty="0"/>
              <a:t>27/10/2022 </a:t>
            </a:r>
          </a:p>
          <a:p>
            <a:r>
              <a:rPr lang="fr-FR" b="0" dirty="0">
                <a:solidFill>
                  <a:schemeClr val="tx1"/>
                </a:solidFill>
              </a:rPr>
              <a:t>Date limite de dépôt des candidatures des </a:t>
            </a:r>
            <a:r>
              <a:rPr lang="fr-FR" b="0" dirty="0" smtClean="0">
                <a:solidFill>
                  <a:schemeClr val="tx1"/>
                </a:solidFill>
              </a:rPr>
              <a:t>OS.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30" name="Connecteur droit avec flèche 29"/>
          <p:cNvCxnSpPr>
            <a:stCxn id="39" idx="0"/>
          </p:cNvCxnSpPr>
          <p:nvPr/>
        </p:nvCxnSpPr>
        <p:spPr>
          <a:xfrm flipV="1">
            <a:off x="9484491" y="3480386"/>
            <a:ext cx="267579" cy="437137"/>
          </a:xfrm>
          <a:prstGeom prst="straightConnector1">
            <a:avLst/>
          </a:prstGeom>
          <a:ln>
            <a:solidFill>
              <a:srgbClr val="6B61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10146100" y="3926183"/>
            <a:ext cx="828000" cy="861774"/>
          </a:xfrm>
          <a:prstGeom prst="rect">
            <a:avLst/>
          </a:prstGeom>
          <a:solidFill>
            <a:srgbClr val="EC9522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 b="1" spc="-5">
                <a:solidFill>
                  <a:srgbClr val="DB4151"/>
                </a:solidFill>
                <a:cs typeface="Calibri"/>
              </a:defRPr>
            </a:lvl1pPr>
          </a:lstStyle>
          <a:p>
            <a:r>
              <a:rPr lang="fr-FR" dirty="0" smtClean="0"/>
              <a:t>28/11/2022</a:t>
            </a:r>
            <a:endParaRPr lang="fr-FR" dirty="0"/>
          </a:p>
          <a:p>
            <a:r>
              <a:rPr lang="fr-FR" b="0" dirty="0">
                <a:solidFill>
                  <a:schemeClr val="tx1"/>
                </a:solidFill>
              </a:rPr>
              <a:t>Date limite d’envoi </a:t>
            </a:r>
            <a:r>
              <a:rPr lang="fr-FR" b="0" dirty="0" smtClean="0">
                <a:solidFill>
                  <a:schemeClr val="tx1"/>
                </a:solidFill>
              </a:rPr>
              <a:t>du matériel de vote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3" name="Connecteur droit avec flèche 42"/>
          <p:cNvCxnSpPr/>
          <p:nvPr/>
        </p:nvCxnSpPr>
        <p:spPr>
          <a:xfrm flipH="1" flipV="1">
            <a:off x="10759668" y="3480387"/>
            <a:ext cx="8418" cy="445796"/>
          </a:xfrm>
          <a:prstGeom prst="straightConnector1">
            <a:avLst/>
          </a:prstGeom>
          <a:ln>
            <a:solidFill>
              <a:srgbClr val="6B61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èche droite 1"/>
          <p:cNvSpPr/>
          <p:nvPr/>
        </p:nvSpPr>
        <p:spPr>
          <a:xfrm>
            <a:off x="2171742" y="2006961"/>
            <a:ext cx="9203214" cy="560400"/>
          </a:xfrm>
          <a:prstGeom prst="rightArrow">
            <a:avLst/>
          </a:prstGeom>
          <a:gradFill>
            <a:gsLst>
              <a:gs pos="0">
                <a:srgbClr val="329C9A">
                  <a:tint val="66000"/>
                  <a:satMod val="160000"/>
                </a:srgbClr>
              </a:gs>
              <a:gs pos="50000">
                <a:srgbClr val="329C9A">
                  <a:tint val="44500"/>
                  <a:satMod val="160000"/>
                </a:srgbClr>
              </a:gs>
              <a:gs pos="100000">
                <a:srgbClr val="329C9A">
                  <a:tint val="23500"/>
                  <a:satMod val="160000"/>
                </a:srgbClr>
              </a:gs>
            </a:gsLst>
            <a:lin ang="540000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Conseil et accompagnement du CDG auprès des </a:t>
            </a:r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collectivités </a:t>
            </a:r>
            <a:r>
              <a:rPr lang="fr-FR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affiliées de </a:t>
            </a:r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plus de 50 agents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59543"/>
              </p:ext>
            </p:extLst>
          </p:nvPr>
        </p:nvGraphicFramePr>
        <p:xfrm>
          <a:off x="1967345" y="6489737"/>
          <a:ext cx="8253577" cy="370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3577">
                  <a:extLst>
                    <a:ext uri="{9D8B030D-6E8A-4147-A177-3AD203B41FA5}">
                      <a16:colId xmlns:a16="http://schemas.microsoft.com/office/drawing/2014/main" val="1856568314"/>
                    </a:ext>
                  </a:extLst>
                </a:gridCol>
              </a:tblGrid>
              <a:tr h="370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900" spc="125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CENTRE DE GESTION DE LA FONCTION PUBLIQUE TERRITORIALE DE LOIRE ATLANTIQUE</a:t>
                      </a:r>
                      <a:endParaRPr lang="fr-FR" sz="1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436421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695" y="6615642"/>
            <a:ext cx="720581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6, rue du PEN DUICK II – CS 66225 – 44262 NANTES cedex 2 – téléphone : 02 40 20 00 71 – télécopie : 02 40 89 00 65 – www.cdg44.fr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127297" y="6474224"/>
            <a:ext cx="1007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/>
              <a:t>NOVEMBRE 2022</a:t>
            </a:r>
            <a:endParaRPr lang="fr-FR" sz="900" i="1" dirty="0" smtClean="0"/>
          </a:p>
        </p:txBody>
      </p:sp>
      <p:sp>
        <p:nvSpPr>
          <p:cNvPr id="29" name="ZoneTexte 28"/>
          <p:cNvSpPr txBox="1"/>
          <p:nvPr/>
        </p:nvSpPr>
        <p:spPr>
          <a:xfrm>
            <a:off x="9172671" y="4946742"/>
            <a:ext cx="1279428" cy="1323439"/>
          </a:xfrm>
          <a:prstGeom prst="rect">
            <a:avLst/>
          </a:prstGeom>
          <a:solidFill>
            <a:srgbClr val="EC9522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 b="1" spc="-5">
                <a:solidFill>
                  <a:srgbClr val="DB4151"/>
                </a:solidFill>
                <a:cs typeface="Calibri"/>
              </a:defRPr>
            </a:lvl1pPr>
          </a:lstStyle>
          <a:p>
            <a:r>
              <a:rPr lang="fr-FR" dirty="0" smtClean="0"/>
              <a:t>08/11</a:t>
            </a:r>
            <a:r>
              <a:rPr lang="fr-FR" dirty="0" smtClean="0"/>
              <a:t>/2022 </a:t>
            </a:r>
            <a:endParaRPr lang="fr-FR" dirty="0"/>
          </a:p>
          <a:p>
            <a:r>
              <a:rPr lang="fr-FR" b="0" dirty="0">
                <a:solidFill>
                  <a:schemeClr val="tx1"/>
                </a:solidFill>
              </a:rPr>
              <a:t>Date limite </a:t>
            </a:r>
            <a:r>
              <a:rPr lang="fr-FR" b="0" dirty="0" smtClean="0">
                <a:solidFill>
                  <a:schemeClr val="tx1"/>
                </a:solidFill>
              </a:rPr>
              <a:t>d’affichage liste des agents admis à voter par correspondance.</a:t>
            </a:r>
          </a:p>
          <a:p>
            <a:r>
              <a:rPr lang="fr-FR" dirty="0"/>
              <a:t>13/11/2022</a:t>
            </a:r>
          </a:p>
          <a:p>
            <a:r>
              <a:rPr lang="fr-FR" b="0" dirty="0" smtClean="0">
                <a:solidFill>
                  <a:schemeClr val="tx1"/>
                </a:solidFill>
              </a:rPr>
              <a:t>Date limite pour rectifier cette liste.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 flipV="1">
            <a:off x="9953721" y="3491674"/>
            <a:ext cx="166821" cy="1428090"/>
          </a:xfrm>
          <a:prstGeom prst="straightConnector1">
            <a:avLst/>
          </a:prstGeom>
          <a:ln>
            <a:solidFill>
              <a:srgbClr val="6B61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10776398" y="5031868"/>
            <a:ext cx="1096508" cy="1015663"/>
          </a:xfrm>
          <a:prstGeom prst="rect">
            <a:avLst/>
          </a:prstGeom>
          <a:solidFill>
            <a:srgbClr val="EC9522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 b="1" spc="-5">
                <a:solidFill>
                  <a:srgbClr val="DB4151"/>
                </a:solidFill>
                <a:cs typeface="Calibri"/>
              </a:defRPr>
            </a:lvl1pPr>
          </a:lstStyle>
          <a:p>
            <a:r>
              <a:rPr lang="fr-FR" dirty="0" smtClean="0"/>
              <a:t>Avant le 08/12/2022</a:t>
            </a:r>
            <a:endParaRPr lang="fr-FR" dirty="0"/>
          </a:p>
          <a:p>
            <a:r>
              <a:rPr lang="fr-FR" b="0" dirty="0" smtClean="0">
                <a:solidFill>
                  <a:schemeClr val="tx1"/>
                </a:solidFill>
              </a:rPr>
              <a:t>Prise du ou des arrêtés instituant le(s) bureau(x) de vote.</a:t>
            </a:r>
            <a:endParaRPr lang="fr-FR" b="0" dirty="0">
              <a:solidFill>
                <a:schemeClr val="tx1"/>
              </a:solidFill>
            </a:endParaRPr>
          </a:p>
        </p:txBody>
      </p:sp>
      <p:cxnSp>
        <p:nvCxnSpPr>
          <p:cNvPr id="40" name="Connecteur droit avec flèche 39"/>
          <p:cNvCxnSpPr/>
          <p:nvPr/>
        </p:nvCxnSpPr>
        <p:spPr>
          <a:xfrm flipH="1" flipV="1">
            <a:off x="10939443" y="3493223"/>
            <a:ext cx="385209" cy="1548138"/>
          </a:xfrm>
          <a:prstGeom prst="straightConnector1">
            <a:avLst/>
          </a:prstGeom>
          <a:ln>
            <a:solidFill>
              <a:srgbClr val="6B61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1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321</Words>
  <Application>Microsoft Office PowerPoint</Application>
  <PresentationFormat>Grand écran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Meens</dc:creator>
  <cp:lastModifiedBy>Emilie Bulteau</cp:lastModifiedBy>
  <cp:revision>119</cp:revision>
  <cp:lastPrinted>2021-11-22T15:33:09Z</cp:lastPrinted>
  <dcterms:created xsi:type="dcterms:W3CDTF">2021-02-08T11:38:53Z</dcterms:created>
  <dcterms:modified xsi:type="dcterms:W3CDTF">2022-11-22T11:30:36Z</dcterms:modified>
</cp:coreProperties>
</file>