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1" r:id="rId2"/>
    <p:sldId id="350" r:id="rId3"/>
    <p:sldId id="281" r:id="rId4"/>
    <p:sldId id="353" r:id="rId5"/>
    <p:sldId id="283" r:id="rId6"/>
    <p:sldId id="351" r:id="rId7"/>
    <p:sldId id="285" r:id="rId8"/>
    <p:sldId id="286" r:id="rId9"/>
    <p:sldId id="354" r:id="rId10"/>
    <p:sldId id="352" r:id="rId11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83333" autoAdjust="0"/>
  </p:normalViewPr>
  <p:slideViewPr>
    <p:cSldViewPr snapToGrid="0">
      <p:cViewPr varScale="1">
        <p:scale>
          <a:sx n="39" d="100"/>
          <a:sy n="39" d="100"/>
        </p:scale>
        <p:origin x="32" y="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-3252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90FF04-FF41-4E97-B3D5-7D703F07C023}" type="datetimeFigureOut">
              <a:rPr lang="fr-FR" smtClean="0"/>
              <a:pPr/>
              <a:t>12/04/2023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E729B-D07E-4D80-894D-71EAC702046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178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B703C-B0B5-4800-8672-F6EA27AE29B1}" type="datetimeFigureOut">
              <a:rPr lang="fr-FR" smtClean="0"/>
              <a:pPr/>
              <a:t>12/04/2023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A31C7-894B-40F5-BBB1-CC0806FCCE2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076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A31C7-894B-40F5-BBB1-CC0806FCCE26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00883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A31C7-894B-40F5-BBB1-CC0806FCCE26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6838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b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A31C7-894B-40F5-BBB1-CC0806FCCE26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b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A31C7-894B-40F5-BBB1-CC0806FCCE26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A31C7-894B-40F5-BBB1-CC0806FCCE26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8550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sz="1200" b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A31C7-894B-40F5-BBB1-CC0806FCCE26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sz="1200" b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A31C7-894B-40F5-BBB1-CC0806FCCE26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4168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sz="1200" b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A31C7-894B-40F5-BBB1-CC0806FCCE26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A31C7-894B-40F5-BBB1-CC0806FCCE26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sz="1200" b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A31C7-894B-40F5-BBB1-CC0806FCCE26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6282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76959"/>
          </a:xfrm>
        </p:spPr>
        <p:txBody>
          <a:bodyPr/>
          <a:lstStyle/>
          <a:p>
            <a:fld id="{952367C8-6FB4-4816-B855-099EE2B41895}" type="datetime1">
              <a:rPr lang="fr-FR" smtClean="0"/>
              <a:pPr/>
              <a:t>12/04/2023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E5F87-B755-4381-AE7A-827E650716B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pour une image  14"/>
          <p:cNvSpPr>
            <a:spLocks noGrp="1"/>
          </p:cNvSpPr>
          <p:nvPr>
            <p:ph type="pic" sz="quarter" idx="13"/>
          </p:nvPr>
        </p:nvSpPr>
        <p:spPr>
          <a:xfrm>
            <a:off x="635000" y="1828275"/>
            <a:ext cx="4348163" cy="2727325"/>
          </a:xfrm>
        </p:spPr>
        <p:txBody>
          <a:bodyPr/>
          <a:lstStyle/>
          <a:p>
            <a:endParaRPr lang="fr-FR"/>
          </a:p>
        </p:txBody>
      </p:sp>
      <p:sp>
        <p:nvSpPr>
          <p:cNvPr id="8" name="Rectangle 7"/>
          <p:cNvSpPr/>
          <p:nvPr userDrawn="1"/>
        </p:nvSpPr>
        <p:spPr>
          <a:xfrm>
            <a:off x="3286841" y="227240"/>
            <a:ext cx="5860472" cy="2443942"/>
          </a:xfrm>
          <a:prstGeom prst="rect">
            <a:avLst/>
          </a:prstGeom>
          <a:noFill/>
          <a:ln w="38100">
            <a:solidFill>
              <a:srgbClr val="329C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3543149" y="625616"/>
            <a:ext cx="5404659" cy="1325563"/>
          </a:xfrm>
        </p:spPr>
        <p:txBody>
          <a:bodyPr/>
          <a:lstStyle/>
          <a:p>
            <a:pPr algn="r"/>
            <a:r>
              <a:rPr lang="fr-FR" b="1" dirty="0" smtClean="0"/>
              <a:t>Titre</a:t>
            </a:r>
            <a:endParaRPr lang="fr-FR" b="1" dirty="0"/>
          </a:p>
        </p:txBody>
      </p:sp>
      <p:sp>
        <p:nvSpPr>
          <p:cNvPr id="10" name="Google Shape;56;p15"/>
          <p:cNvSpPr txBox="1">
            <a:spLocks/>
          </p:cNvSpPr>
          <p:nvPr userDrawn="1"/>
        </p:nvSpPr>
        <p:spPr>
          <a:xfrm>
            <a:off x="3543148" y="1951179"/>
            <a:ext cx="5404659" cy="4179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2000" dirty="0" smtClean="0"/>
              <a:t>Centre de Gestion de Loire-Atlantique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7987853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BF3B9-BA70-4968-A32E-3DBDD9E1C5C3}" type="datetime1">
              <a:rPr lang="fr-FR" smtClean="0"/>
              <a:pPr/>
              <a:t>12/04/2023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E5F87-B755-4381-AE7A-827E650716B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8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 marL="228600" indent="-228600">
              <a:buFont typeface="Montserrat" panose="00000500000000000000" pitchFamily="50" charset="0"/>
              <a:buChar char="›"/>
              <a:defRPr sz="2600"/>
            </a:lvl1pPr>
          </a:lstStyle>
          <a:p>
            <a:pPr lvl="0"/>
            <a:r>
              <a:rPr lang="fr-FR" dirty="0" smtClean="0"/>
              <a:t>Texte</a:t>
            </a:r>
          </a:p>
          <a:p>
            <a:pPr lvl="0"/>
            <a:endParaRPr lang="fr-FR" dirty="0" smtClean="0"/>
          </a:p>
        </p:txBody>
      </p:sp>
      <p:sp>
        <p:nvSpPr>
          <p:cNvPr id="9" name="Organigramme : Processus 8"/>
          <p:cNvSpPr/>
          <p:nvPr userDrawn="1"/>
        </p:nvSpPr>
        <p:spPr>
          <a:xfrm>
            <a:off x="11572083" y="6442038"/>
            <a:ext cx="45719" cy="212126"/>
          </a:xfrm>
          <a:prstGeom prst="flowChartProcess">
            <a:avLst/>
          </a:prstGeom>
          <a:solidFill>
            <a:srgbClr val="329C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3395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7095-7194-4AE3-8324-488973E3298E}" type="datetime1">
              <a:rPr lang="fr-FR" smtClean="0"/>
              <a:pPr/>
              <a:t>12/04/2023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E5F87-B755-4381-AE7A-827E650716B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67088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8" name="Organigramme : Processus 7"/>
          <p:cNvSpPr/>
          <p:nvPr userDrawn="1"/>
        </p:nvSpPr>
        <p:spPr>
          <a:xfrm>
            <a:off x="680965" y="447483"/>
            <a:ext cx="66870" cy="515389"/>
          </a:xfrm>
          <a:prstGeom prst="flowChartProcess">
            <a:avLst/>
          </a:prstGeom>
          <a:solidFill>
            <a:srgbClr val="329C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Espace réservé du contenu 9"/>
          <p:cNvSpPr>
            <a:spLocks noGrp="1"/>
          </p:cNvSpPr>
          <p:nvPr>
            <p:ph sz="quarter" idx="13" hasCustomPrompt="1"/>
          </p:nvPr>
        </p:nvSpPr>
        <p:spPr>
          <a:xfrm>
            <a:off x="838200" y="1837038"/>
            <a:ext cx="10515600" cy="4547887"/>
          </a:xfrm>
        </p:spPr>
        <p:txBody>
          <a:bodyPr>
            <a:normAutofit/>
          </a:bodyPr>
          <a:lstStyle>
            <a:lvl1pPr marL="0" indent="0">
              <a:buNone/>
              <a:defRPr sz="2800" b="0"/>
            </a:lvl1pPr>
          </a:lstStyle>
          <a:p>
            <a:pPr lvl="0"/>
            <a:r>
              <a:rPr lang="fr-FR" dirty="0" smtClean="0"/>
              <a:t>Texte</a:t>
            </a:r>
          </a:p>
        </p:txBody>
      </p:sp>
      <p:sp>
        <p:nvSpPr>
          <p:cNvPr id="11" name="Organigramme : Processus 10"/>
          <p:cNvSpPr/>
          <p:nvPr userDrawn="1"/>
        </p:nvSpPr>
        <p:spPr>
          <a:xfrm>
            <a:off x="11572083" y="6442038"/>
            <a:ext cx="45719" cy="212126"/>
          </a:xfrm>
          <a:prstGeom prst="flowChartProcess">
            <a:avLst/>
          </a:prstGeom>
          <a:solidFill>
            <a:srgbClr val="329C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80888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72358-D692-40C7-B33F-753444277F21}" type="datetime1">
              <a:rPr lang="fr-FR" smtClean="0"/>
              <a:pPr/>
              <a:t>12/04/2023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E5F87-B755-4381-AE7A-827E650716B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Organigramme : Processus 4"/>
          <p:cNvSpPr/>
          <p:nvPr userDrawn="1"/>
        </p:nvSpPr>
        <p:spPr>
          <a:xfrm>
            <a:off x="680965" y="770211"/>
            <a:ext cx="66870" cy="515389"/>
          </a:xfrm>
          <a:prstGeom prst="flowChartProcess">
            <a:avLst/>
          </a:prstGeom>
          <a:solidFill>
            <a:srgbClr val="329C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Remerciements </a:t>
            </a:r>
            <a:endParaRPr lang="fr-FR" dirty="0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092325"/>
            <a:ext cx="10515600" cy="1301750"/>
          </a:xfrm>
        </p:spPr>
        <p:txBody>
          <a:bodyPr>
            <a:normAutofit/>
          </a:bodyPr>
          <a:lstStyle>
            <a:lvl1pPr marL="0" indent="0">
              <a:buNone/>
              <a:defRPr sz="2600" b="0" baseline="0"/>
            </a:lvl1pPr>
          </a:lstStyle>
          <a:p>
            <a:pPr lvl="0"/>
            <a:r>
              <a:rPr lang="fr-FR" dirty="0" smtClean="0"/>
              <a:t>Nom du service - Intervenants </a:t>
            </a:r>
            <a:endParaRPr lang="fr-FR" dirty="0"/>
          </a:p>
        </p:txBody>
      </p:sp>
      <p:sp>
        <p:nvSpPr>
          <p:cNvPr id="8" name="ZoneTexte 7"/>
          <p:cNvSpPr txBox="1"/>
          <p:nvPr userDrawn="1"/>
        </p:nvSpPr>
        <p:spPr>
          <a:xfrm>
            <a:off x="838200" y="3740599"/>
            <a:ext cx="3234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Nos coordonnées :</a:t>
            </a:r>
            <a:endParaRPr lang="fr-FR" sz="2400" dirty="0"/>
          </a:p>
        </p:txBody>
      </p:sp>
      <p:grpSp>
        <p:nvGrpSpPr>
          <p:cNvPr id="10" name="Groupe 9"/>
          <p:cNvGrpSpPr/>
          <p:nvPr userDrawn="1"/>
        </p:nvGrpSpPr>
        <p:grpSpPr>
          <a:xfrm>
            <a:off x="1136000" y="4412542"/>
            <a:ext cx="426050" cy="426050"/>
            <a:chOff x="4085053" y="2322265"/>
            <a:chExt cx="655983" cy="655983"/>
          </a:xfrm>
        </p:grpSpPr>
        <p:pic>
          <p:nvPicPr>
            <p:cNvPr id="11" name="Imag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406" y="2441669"/>
              <a:ext cx="414427" cy="414427"/>
            </a:xfrm>
            <a:prstGeom prst="rect">
              <a:avLst/>
            </a:prstGeom>
          </p:spPr>
        </p:pic>
        <p:sp>
          <p:nvSpPr>
            <p:cNvPr id="12" name="Ellipse 11"/>
            <p:cNvSpPr/>
            <p:nvPr/>
          </p:nvSpPr>
          <p:spPr>
            <a:xfrm>
              <a:off x="4085053" y="2322265"/>
              <a:ext cx="655983" cy="655983"/>
            </a:xfrm>
            <a:prstGeom prst="ellipse">
              <a:avLst/>
            </a:prstGeom>
            <a:noFill/>
            <a:ln w="28575">
              <a:solidFill>
                <a:srgbClr val="329C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3" name="Groupe 12"/>
          <p:cNvGrpSpPr/>
          <p:nvPr userDrawn="1"/>
        </p:nvGrpSpPr>
        <p:grpSpPr>
          <a:xfrm>
            <a:off x="1146384" y="5025757"/>
            <a:ext cx="405282" cy="405282"/>
            <a:chOff x="4934307" y="2311267"/>
            <a:chExt cx="655983" cy="655983"/>
          </a:xfrm>
        </p:grpSpPr>
        <p:pic>
          <p:nvPicPr>
            <p:cNvPr id="14" name="Imag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3479" y="2477886"/>
              <a:ext cx="377637" cy="377637"/>
            </a:xfrm>
            <a:prstGeom prst="rect">
              <a:avLst/>
            </a:prstGeom>
          </p:spPr>
        </p:pic>
        <p:sp>
          <p:nvSpPr>
            <p:cNvPr id="15" name="Ellipse 14"/>
            <p:cNvSpPr/>
            <p:nvPr/>
          </p:nvSpPr>
          <p:spPr>
            <a:xfrm>
              <a:off x="4934307" y="2311267"/>
              <a:ext cx="655983" cy="655983"/>
            </a:xfrm>
            <a:prstGeom prst="ellipse">
              <a:avLst/>
            </a:prstGeom>
            <a:noFill/>
            <a:ln w="28575">
              <a:solidFill>
                <a:srgbClr val="329C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0" name="ZoneTexte 19"/>
          <p:cNvSpPr txBox="1"/>
          <p:nvPr userDrawn="1"/>
        </p:nvSpPr>
        <p:spPr>
          <a:xfrm>
            <a:off x="5723753" y="3742338"/>
            <a:ext cx="5896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Retrouvez nous sur</a:t>
            </a:r>
            <a:r>
              <a:rPr lang="fr-FR" sz="2400" baseline="0" dirty="0" smtClean="0"/>
              <a:t> :</a:t>
            </a:r>
            <a:endParaRPr lang="fr-FR" sz="2400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5839684" y="4412543"/>
            <a:ext cx="5514116" cy="1649556"/>
          </a:xfrm>
          <a:prstGeom prst="rect">
            <a:avLst/>
          </a:prstGeom>
          <a:solidFill>
            <a:srgbClr val="329C9A">
              <a:alpha val="1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 userDrawn="1"/>
        </p:nvSpPr>
        <p:spPr>
          <a:xfrm>
            <a:off x="5829300" y="4490093"/>
            <a:ext cx="55245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B4151"/>
              </a:buClr>
              <a:buSzPct val="100000"/>
              <a:buFont typeface="Wingdings 3"/>
              <a:buNone/>
              <a:tabLst/>
              <a:defRPr/>
            </a:pPr>
            <a:r>
              <a:rPr lang="fr-FR" sz="1600" baseline="0" dirty="0" smtClean="0">
                <a:solidFill>
                  <a:schemeClr val="tx1"/>
                </a:solidFill>
                <a:latin typeface="+mn-lt"/>
              </a:rPr>
              <a:t>CENTRE DE GESTION DE LA FONCTION PUBLIQUE TERRITORIALE DE LOIRE-ATLANTIQUE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B4151"/>
              </a:buClr>
              <a:buSzPct val="100000"/>
              <a:buFont typeface="Wingdings 3"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6, rue du PEN DUICK II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B4151"/>
              </a:buClr>
              <a:buSzPct val="100000"/>
              <a:buFont typeface="Wingdings 3"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CS 66225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B4151"/>
              </a:buClr>
              <a:buSzPct val="100000"/>
              <a:buFont typeface="Wingdings 3"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44262 NANTES cedex 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B4151"/>
              </a:buClr>
              <a:buSzPct val="100000"/>
              <a:buFont typeface="Wingdings 3"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tél : 02</a:t>
            </a:r>
            <a:r>
              <a:rPr kumimoji="0" lang="fr-FR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40 20 00 71</a:t>
            </a: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Organigramme : Processus 23"/>
          <p:cNvSpPr/>
          <p:nvPr userDrawn="1"/>
        </p:nvSpPr>
        <p:spPr>
          <a:xfrm>
            <a:off x="11572083" y="6442038"/>
            <a:ext cx="45719" cy="212126"/>
          </a:xfrm>
          <a:prstGeom prst="flowChartProcess">
            <a:avLst/>
          </a:prstGeom>
          <a:solidFill>
            <a:srgbClr val="329C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08509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ux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E5F87-B755-4381-AE7A-827E650716B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812925"/>
            <a:ext cx="5150708" cy="434975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fr-FR" dirty="0" smtClean="0"/>
              <a:t>Texte </a:t>
            </a:r>
            <a:endParaRPr lang="fr-FR" dirty="0"/>
          </a:p>
        </p:txBody>
      </p:sp>
      <p:sp>
        <p:nvSpPr>
          <p:cNvPr id="9" name="Espace réservé du texte 6"/>
          <p:cNvSpPr>
            <a:spLocks noGrp="1"/>
          </p:cNvSpPr>
          <p:nvPr>
            <p:ph type="body" sz="quarter" idx="14" hasCustomPrompt="1"/>
          </p:nvPr>
        </p:nvSpPr>
        <p:spPr>
          <a:xfrm>
            <a:off x="6203092" y="1812925"/>
            <a:ext cx="5150708" cy="434975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fr-FR" dirty="0" smtClean="0"/>
              <a:t>Texte</a:t>
            </a:r>
            <a:endParaRPr lang="fr-FR" dirty="0"/>
          </a:p>
        </p:txBody>
      </p:sp>
      <p:sp>
        <p:nvSpPr>
          <p:cNvPr id="10" name="Organigramme : Processus 9"/>
          <p:cNvSpPr/>
          <p:nvPr userDrawn="1"/>
        </p:nvSpPr>
        <p:spPr>
          <a:xfrm>
            <a:off x="11572083" y="6442038"/>
            <a:ext cx="45719" cy="212126"/>
          </a:xfrm>
          <a:prstGeom prst="flowChartProcess">
            <a:avLst/>
          </a:prstGeom>
          <a:solidFill>
            <a:srgbClr val="329C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902297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E5F87-B755-4381-AE7A-827E650716B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Organigramme : Processus 5"/>
          <p:cNvSpPr/>
          <p:nvPr userDrawn="1"/>
        </p:nvSpPr>
        <p:spPr>
          <a:xfrm>
            <a:off x="680965" y="770211"/>
            <a:ext cx="66870" cy="515389"/>
          </a:xfrm>
          <a:prstGeom prst="flowChartProcess">
            <a:avLst/>
          </a:prstGeom>
          <a:solidFill>
            <a:srgbClr val="329C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3" hasCustomPrompt="1"/>
          </p:nvPr>
        </p:nvSpPr>
        <p:spPr>
          <a:xfrm>
            <a:off x="838201" y="1828800"/>
            <a:ext cx="5035378" cy="4333875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fr-FR" dirty="0" smtClean="0"/>
              <a:t>Texte</a:t>
            </a:r>
            <a:endParaRPr lang="fr-FR" dirty="0"/>
          </a:p>
        </p:txBody>
      </p:sp>
      <p:sp>
        <p:nvSpPr>
          <p:cNvPr id="9" name="Espace réservé du contenu 7"/>
          <p:cNvSpPr>
            <a:spLocks noGrp="1"/>
          </p:cNvSpPr>
          <p:nvPr>
            <p:ph sz="quarter" idx="14" hasCustomPrompt="1"/>
          </p:nvPr>
        </p:nvSpPr>
        <p:spPr>
          <a:xfrm>
            <a:off x="6112477" y="1828799"/>
            <a:ext cx="5241324" cy="4333875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fr-FR" dirty="0" smtClean="0"/>
              <a:t>Texte </a:t>
            </a:r>
            <a:endParaRPr lang="fr-FR" dirty="0"/>
          </a:p>
        </p:txBody>
      </p:sp>
      <p:cxnSp>
        <p:nvCxnSpPr>
          <p:cNvPr id="11" name="Connecteur droit 10"/>
          <p:cNvCxnSpPr/>
          <p:nvPr userDrawn="1"/>
        </p:nvCxnSpPr>
        <p:spPr>
          <a:xfrm>
            <a:off x="6005382" y="1764830"/>
            <a:ext cx="0" cy="4471987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Organigramme : Processus 11"/>
          <p:cNvSpPr/>
          <p:nvPr userDrawn="1"/>
        </p:nvSpPr>
        <p:spPr>
          <a:xfrm>
            <a:off x="11572083" y="6442038"/>
            <a:ext cx="45719" cy="212126"/>
          </a:xfrm>
          <a:prstGeom prst="flowChartProcess">
            <a:avLst/>
          </a:prstGeom>
          <a:solidFill>
            <a:srgbClr val="329C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14110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contenu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E5F87-B755-4381-AE7A-827E650716B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Organigramme : Processus 5"/>
          <p:cNvSpPr/>
          <p:nvPr userDrawn="1"/>
        </p:nvSpPr>
        <p:spPr>
          <a:xfrm>
            <a:off x="680965" y="770211"/>
            <a:ext cx="66870" cy="515389"/>
          </a:xfrm>
          <a:prstGeom prst="flowChartProcess">
            <a:avLst/>
          </a:prstGeom>
          <a:solidFill>
            <a:srgbClr val="329C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5972432" y="1985319"/>
            <a:ext cx="5381368" cy="4136242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fr-FR" dirty="0" smtClean="0"/>
              <a:t>Texte</a:t>
            </a:r>
            <a:endParaRPr lang="fr-FR" dirty="0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sz="quarter" idx="14"/>
          </p:nvPr>
        </p:nvSpPr>
        <p:spPr>
          <a:xfrm>
            <a:off x="838201" y="1985319"/>
            <a:ext cx="4763530" cy="4136242"/>
          </a:xfrm>
        </p:spPr>
        <p:txBody>
          <a:bodyPr/>
          <a:lstStyle/>
          <a:p>
            <a:endParaRPr lang="fr-FR"/>
          </a:p>
        </p:txBody>
      </p:sp>
      <p:sp>
        <p:nvSpPr>
          <p:cNvPr id="12" name="Organigramme : Processus 11"/>
          <p:cNvSpPr/>
          <p:nvPr userDrawn="1"/>
        </p:nvSpPr>
        <p:spPr>
          <a:xfrm>
            <a:off x="11572083" y="6442038"/>
            <a:ext cx="45719" cy="212126"/>
          </a:xfrm>
          <a:prstGeom prst="flowChartProcess">
            <a:avLst/>
          </a:prstGeom>
          <a:solidFill>
            <a:srgbClr val="329C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013582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147313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65E5F87-B755-4381-AE7A-827E650716B5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99784"/>
            <a:ext cx="523270" cy="459273"/>
          </a:xfrm>
          <a:prstGeom prst="rect">
            <a:avLst/>
          </a:prstGeom>
        </p:spPr>
      </p:pic>
      <p:sp>
        <p:nvSpPr>
          <p:cNvPr id="8" name="ZoneTexte 7"/>
          <p:cNvSpPr txBox="1"/>
          <p:nvPr userDrawn="1"/>
        </p:nvSpPr>
        <p:spPr>
          <a:xfrm>
            <a:off x="1400807" y="6405159"/>
            <a:ext cx="8106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Avril 2023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3408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  <p:sldLayoutId id="2147483658" r:id="rId5"/>
    <p:sldLayoutId id="2147483656" r:id="rId6"/>
    <p:sldLayoutId id="2147483657" r:id="rId7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rsu@cdg44.fr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cdg44.f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nnees-sociales.f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397826" y="370240"/>
            <a:ext cx="5545277" cy="1653558"/>
          </a:xfrm>
        </p:spPr>
        <p:txBody>
          <a:bodyPr>
            <a:normAutofit/>
          </a:bodyPr>
          <a:lstStyle/>
          <a:p>
            <a:pPr algn="r"/>
            <a:r>
              <a:rPr lang="fr-FR" sz="3200" dirty="0" smtClean="0">
                <a:latin typeface="+mn-lt"/>
              </a:rPr>
              <a:t>Rapport Social Unique 2022</a:t>
            </a:r>
            <a:br>
              <a:rPr lang="fr-FR" sz="3200" dirty="0" smtClean="0">
                <a:latin typeface="+mn-lt"/>
              </a:rPr>
            </a:br>
            <a:r>
              <a:rPr lang="fr-FR" sz="3200" dirty="0" smtClean="0">
                <a:latin typeface="+mn-lt"/>
              </a:rPr>
              <a:t>(RSU)</a:t>
            </a:r>
            <a:endParaRPr lang="fr-FR" sz="3200" b="1" dirty="0">
              <a:latin typeface="+mn-lt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77633" y="2701646"/>
            <a:ext cx="4450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Introduction : </a:t>
            </a:r>
            <a:endParaRPr lang="fr-FR" sz="2400" b="1" dirty="0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58191" y="3291251"/>
            <a:ext cx="4340505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Fondement juridique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58188" y="4784199"/>
            <a:ext cx="4340505" cy="83099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Informations préalables avant saisie</a:t>
            </a:r>
            <a:endParaRPr lang="fr-FR" sz="2000" dirty="0"/>
          </a:p>
        </p:txBody>
      </p:sp>
      <p:sp>
        <p:nvSpPr>
          <p:cNvPr id="10" name="ZoneTexte 9"/>
          <p:cNvSpPr txBox="1"/>
          <p:nvPr/>
        </p:nvSpPr>
        <p:spPr>
          <a:xfrm>
            <a:off x="558190" y="4051585"/>
            <a:ext cx="4340505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Intérêts (avantages) du RSU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1536" y="3236764"/>
            <a:ext cx="5039550" cy="629282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381536" y="4023473"/>
            <a:ext cx="5039550" cy="629282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81536" y="4811771"/>
            <a:ext cx="5039550" cy="890135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8868" y="3329220"/>
            <a:ext cx="1104900" cy="28575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591" y="3614970"/>
            <a:ext cx="5206814" cy="164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9020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E5F87-B755-4381-AE7A-827E650716B5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/>
              <a:t>Nous sommes disponibles pour vous accompagner</a:t>
            </a:r>
            <a:endParaRPr lang="fr-FR" sz="3200" b="1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1248232" y="1586512"/>
            <a:ext cx="8669482" cy="1301750"/>
          </a:xfrm>
        </p:spPr>
        <p:txBody>
          <a:bodyPr/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Direction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Emploi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Dynamiques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rofessionnelles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Service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Recrutements et Parcours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rofessionnels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696995" y="4412542"/>
            <a:ext cx="294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hlinkClick r:id="rId3"/>
              </a:rPr>
              <a:t>rsu@cdg44.fr</a:t>
            </a:r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1696995" y="5055773"/>
            <a:ext cx="294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02 40 20 63 84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8862627" y="3740598"/>
            <a:ext cx="2110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hlinkClick r:id="rId4"/>
              </a:rPr>
              <a:t>www.cdg44.fr</a:t>
            </a:r>
            <a:endParaRPr lang="fr-FR" sz="2400" dirty="0"/>
          </a:p>
        </p:txBody>
      </p:sp>
      <p:sp>
        <p:nvSpPr>
          <p:cNvPr id="8" name="Rectangle 7"/>
          <p:cNvSpPr/>
          <p:nvPr/>
        </p:nvSpPr>
        <p:spPr>
          <a:xfrm>
            <a:off x="1248232" y="2700496"/>
            <a:ext cx="60365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FR" sz="24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fr-FR" sz="2400" dirty="0" smtClean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oraires </a:t>
            </a:r>
            <a:r>
              <a:rPr lang="fr-FR" sz="24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d’accueil : 8h30-12h15 / 13h45-17h30</a:t>
            </a:r>
          </a:p>
        </p:txBody>
      </p:sp>
    </p:spTree>
    <p:extLst>
      <p:ext uri="{BB962C8B-B14F-4D97-AF65-F5344CB8AC3E}">
        <p14:creationId xmlns:p14="http://schemas.microsoft.com/office/powerpoint/2010/main" val="1665574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E5F87-B755-4381-AE7A-827E650716B5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877979" y="43511"/>
            <a:ext cx="10515600" cy="1325563"/>
          </a:xfrm>
        </p:spPr>
        <p:txBody>
          <a:bodyPr>
            <a:normAutofit/>
          </a:bodyPr>
          <a:lstStyle/>
          <a:p>
            <a:r>
              <a:rPr lang="fr-FR" sz="3600" b="1" dirty="0"/>
              <a:t>Rapport Social Unique (RSU</a:t>
            </a:r>
            <a:r>
              <a:rPr lang="fr-FR" sz="3600" b="1" dirty="0" smtClean="0"/>
              <a:t>)</a:t>
            </a:r>
            <a:endParaRPr lang="fr-FR" sz="3600" b="1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77979" y="932507"/>
            <a:ext cx="47500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>
                <a:solidFill>
                  <a:schemeClr val="accent2"/>
                </a:solidFill>
              </a:rPr>
              <a:t>Fondement juridique</a:t>
            </a:r>
            <a:endParaRPr lang="fr-FR" sz="3600" dirty="0"/>
          </a:p>
        </p:txBody>
      </p:sp>
      <p:sp>
        <p:nvSpPr>
          <p:cNvPr id="5" name="Forme libre 4"/>
          <p:cNvSpPr/>
          <p:nvPr/>
        </p:nvSpPr>
        <p:spPr>
          <a:xfrm>
            <a:off x="665018" y="1796652"/>
            <a:ext cx="11225495" cy="780294"/>
          </a:xfrm>
          <a:custGeom>
            <a:avLst/>
            <a:gdLst>
              <a:gd name="connsiteX0" fmla="*/ 0 w 9690531"/>
              <a:gd name="connsiteY0" fmla="*/ 225229 h 1351349"/>
              <a:gd name="connsiteX1" fmla="*/ 225229 w 9690531"/>
              <a:gd name="connsiteY1" fmla="*/ 0 h 1351349"/>
              <a:gd name="connsiteX2" fmla="*/ 9465302 w 9690531"/>
              <a:gd name="connsiteY2" fmla="*/ 0 h 1351349"/>
              <a:gd name="connsiteX3" fmla="*/ 9690531 w 9690531"/>
              <a:gd name="connsiteY3" fmla="*/ 225229 h 1351349"/>
              <a:gd name="connsiteX4" fmla="*/ 9690531 w 9690531"/>
              <a:gd name="connsiteY4" fmla="*/ 1126120 h 1351349"/>
              <a:gd name="connsiteX5" fmla="*/ 9465302 w 9690531"/>
              <a:gd name="connsiteY5" fmla="*/ 1351349 h 1351349"/>
              <a:gd name="connsiteX6" fmla="*/ 225229 w 9690531"/>
              <a:gd name="connsiteY6" fmla="*/ 1351349 h 1351349"/>
              <a:gd name="connsiteX7" fmla="*/ 0 w 9690531"/>
              <a:gd name="connsiteY7" fmla="*/ 1126120 h 1351349"/>
              <a:gd name="connsiteX8" fmla="*/ 0 w 9690531"/>
              <a:gd name="connsiteY8" fmla="*/ 225229 h 1351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90531" h="1351349">
                <a:moveTo>
                  <a:pt x="0" y="225229"/>
                </a:moveTo>
                <a:cubicBezTo>
                  <a:pt x="0" y="100838"/>
                  <a:pt x="100838" y="0"/>
                  <a:pt x="225229" y="0"/>
                </a:cubicBezTo>
                <a:lnTo>
                  <a:pt x="9465302" y="0"/>
                </a:lnTo>
                <a:cubicBezTo>
                  <a:pt x="9589693" y="0"/>
                  <a:pt x="9690531" y="100838"/>
                  <a:pt x="9690531" y="225229"/>
                </a:cubicBezTo>
                <a:lnTo>
                  <a:pt x="9690531" y="1126120"/>
                </a:lnTo>
                <a:cubicBezTo>
                  <a:pt x="9690531" y="1250511"/>
                  <a:pt x="9589693" y="1351349"/>
                  <a:pt x="9465302" y="1351349"/>
                </a:cubicBezTo>
                <a:lnTo>
                  <a:pt x="225229" y="1351349"/>
                </a:lnTo>
                <a:cubicBezTo>
                  <a:pt x="100838" y="1351349"/>
                  <a:pt x="0" y="1250511"/>
                  <a:pt x="0" y="1126120"/>
                </a:cubicBezTo>
                <a:lnTo>
                  <a:pt x="0" y="225229"/>
                </a:lnTo>
                <a:close/>
              </a:path>
            </a:pathLst>
          </a:custGeom>
          <a:ln w="28575">
            <a:solidFill>
              <a:schemeClr val="accent4"/>
            </a:solidFill>
          </a:ln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317" tIns="199317" rIns="199317" bIns="199317" numCol="1" spcCol="1270" anchor="ctr" anchorCtr="0">
            <a:noAutofit/>
          </a:bodyPr>
          <a:lstStyle/>
          <a:p>
            <a:pPr lvl="0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3200" dirty="0" smtClean="0"/>
              <a:t>Article </a:t>
            </a:r>
            <a:r>
              <a:rPr lang="fr-FR" sz="3200" dirty="0"/>
              <a:t>L231-1 du Code Général de la Fonction Publique</a:t>
            </a:r>
            <a:endParaRPr lang="fr-FR" sz="3200" kern="1200" dirty="0"/>
          </a:p>
        </p:txBody>
      </p:sp>
      <p:sp>
        <p:nvSpPr>
          <p:cNvPr id="10" name="Forme libre 9"/>
          <p:cNvSpPr/>
          <p:nvPr/>
        </p:nvSpPr>
        <p:spPr>
          <a:xfrm>
            <a:off x="665018" y="2718864"/>
            <a:ext cx="11225495" cy="1351349"/>
          </a:xfrm>
          <a:custGeom>
            <a:avLst/>
            <a:gdLst>
              <a:gd name="connsiteX0" fmla="*/ 0 w 9690531"/>
              <a:gd name="connsiteY0" fmla="*/ 225229 h 1351349"/>
              <a:gd name="connsiteX1" fmla="*/ 225229 w 9690531"/>
              <a:gd name="connsiteY1" fmla="*/ 0 h 1351349"/>
              <a:gd name="connsiteX2" fmla="*/ 9465302 w 9690531"/>
              <a:gd name="connsiteY2" fmla="*/ 0 h 1351349"/>
              <a:gd name="connsiteX3" fmla="*/ 9690531 w 9690531"/>
              <a:gd name="connsiteY3" fmla="*/ 225229 h 1351349"/>
              <a:gd name="connsiteX4" fmla="*/ 9690531 w 9690531"/>
              <a:gd name="connsiteY4" fmla="*/ 1126120 h 1351349"/>
              <a:gd name="connsiteX5" fmla="*/ 9465302 w 9690531"/>
              <a:gd name="connsiteY5" fmla="*/ 1351349 h 1351349"/>
              <a:gd name="connsiteX6" fmla="*/ 225229 w 9690531"/>
              <a:gd name="connsiteY6" fmla="*/ 1351349 h 1351349"/>
              <a:gd name="connsiteX7" fmla="*/ 0 w 9690531"/>
              <a:gd name="connsiteY7" fmla="*/ 1126120 h 1351349"/>
              <a:gd name="connsiteX8" fmla="*/ 0 w 9690531"/>
              <a:gd name="connsiteY8" fmla="*/ 225229 h 1351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90531" h="1351349">
                <a:moveTo>
                  <a:pt x="0" y="225229"/>
                </a:moveTo>
                <a:cubicBezTo>
                  <a:pt x="0" y="100838"/>
                  <a:pt x="100838" y="0"/>
                  <a:pt x="225229" y="0"/>
                </a:cubicBezTo>
                <a:lnTo>
                  <a:pt x="9465302" y="0"/>
                </a:lnTo>
                <a:cubicBezTo>
                  <a:pt x="9589693" y="0"/>
                  <a:pt x="9690531" y="100838"/>
                  <a:pt x="9690531" y="225229"/>
                </a:cubicBezTo>
                <a:lnTo>
                  <a:pt x="9690531" y="1126120"/>
                </a:lnTo>
                <a:cubicBezTo>
                  <a:pt x="9690531" y="1250511"/>
                  <a:pt x="9589693" y="1351349"/>
                  <a:pt x="9465302" y="1351349"/>
                </a:cubicBezTo>
                <a:lnTo>
                  <a:pt x="225229" y="1351349"/>
                </a:lnTo>
                <a:cubicBezTo>
                  <a:pt x="100838" y="1351349"/>
                  <a:pt x="0" y="1250511"/>
                  <a:pt x="0" y="1126120"/>
                </a:cubicBezTo>
                <a:lnTo>
                  <a:pt x="0" y="225229"/>
                </a:lnTo>
                <a:close/>
              </a:path>
            </a:pathLst>
          </a:custGeom>
          <a:ln w="28575">
            <a:solidFill>
              <a:schemeClr val="accent4"/>
            </a:solidFill>
          </a:ln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317" tIns="199317" rIns="199317" bIns="199317" numCol="1" spcCol="1270" anchor="ctr" anchorCtr="0">
            <a:noAutofit/>
          </a:bodyPr>
          <a:lstStyle/>
          <a:p>
            <a:pPr lvl="0" algn="l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3200" dirty="0"/>
              <a:t>A</a:t>
            </a:r>
            <a:r>
              <a:rPr lang="fr-FR" sz="3200" kern="1200" dirty="0" smtClean="0"/>
              <a:t>rticle 5 de la loi transformation de la fonction publique du 6 août 2019</a:t>
            </a:r>
            <a:endParaRPr lang="fr-FR" sz="3200" kern="1200" dirty="0"/>
          </a:p>
        </p:txBody>
      </p:sp>
      <p:sp>
        <p:nvSpPr>
          <p:cNvPr id="11" name="Forme libre 10"/>
          <p:cNvSpPr/>
          <p:nvPr/>
        </p:nvSpPr>
        <p:spPr>
          <a:xfrm>
            <a:off x="665018" y="4212131"/>
            <a:ext cx="11225495" cy="1840169"/>
          </a:xfrm>
          <a:custGeom>
            <a:avLst/>
            <a:gdLst>
              <a:gd name="connsiteX0" fmla="*/ 0 w 9690531"/>
              <a:gd name="connsiteY0" fmla="*/ 225229 h 1351349"/>
              <a:gd name="connsiteX1" fmla="*/ 225229 w 9690531"/>
              <a:gd name="connsiteY1" fmla="*/ 0 h 1351349"/>
              <a:gd name="connsiteX2" fmla="*/ 9465302 w 9690531"/>
              <a:gd name="connsiteY2" fmla="*/ 0 h 1351349"/>
              <a:gd name="connsiteX3" fmla="*/ 9690531 w 9690531"/>
              <a:gd name="connsiteY3" fmla="*/ 225229 h 1351349"/>
              <a:gd name="connsiteX4" fmla="*/ 9690531 w 9690531"/>
              <a:gd name="connsiteY4" fmla="*/ 1126120 h 1351349"/>
              <a:gd name="connsiteX5" fmla="*/ 9465302 w 9690531"/>
              <a:gd name="connsiteY5" fmla="*/ 1351349 h 1351349"/>
              <a:gd name="connsiteX6" fmla="*/ 225229 w 9690531"/>
              <a:gd name="connsiteY6" fmla="*/ 1351349 h 1351349"/>
              <a:gd name="connsiteX7" fmla="*/ 0 w 9690531"/>
              <a:gd name="connsiteY7" fmla="*/ 1126120 h 1351349"/>
              <a:gd name="connsiteX8" fmla="*/ 0 w 9690531"/>
              <a:gd name="connsiteY8" fmla="*/ 225229 h 1351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90531" h="1351349">
                <a:moveTo>
                  <a:pt x="0" y="225229"/>
                </a:moveTo>
                <a:cubicBezTo>
                  <a:pt x="0" y="100838"/>
                  <a:pt x="100838" y="0"/>
                  <a:pt x="225229" y="0"/>
                </a:cubicBezTo>
                <a:lnTo>
                  <a:pt x="9465302" y="0"/>
                </a:lnTo>
                <a:cubicBezTo>
                  <a:pt x="9589693" y="0"/>
                  <a:pt x="9690531" y="100838"/>
                  <a:pt x="9690531" y="225229"/>
                </a:cubicBezTo>
                <a:lnTo>
                  <a:pt x="9690531" y="1126120"/>
                </a:lnTo>
                <a:cubicBezTo>
                  <a:pt x="9690531" y="1250511"/>
                  <a:pt x="9589693" y="1351349"/>
                  <a:pt x="9465302" y="1351349"/>
                </a:cubicBezTo>
                <a:lnTo>
                  <a:pt x="225229" y="1351349"/>
                </a:lnTo>
                <a:cubicBezTo>
                  <a:pt x="100838" y="1351349"/>
                  <a:pt x="0" y="1250511"/>
                  <a:pt x="0" y="1126120"/>
                </a:cubicBezTo>
                <a:lnTo>
                  <a:pt x="0" y="225229"/>
                </a:lnTo>
                <a:close/>
              </a:path>
            </a:pathLst>
          </a:custGeom>
          <a:ln w="28575">
            <a:solidFill>
              <a:schemeClr val="accent4"/>
            </a:solidFill>
          </a:ln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317" tIns="199317" rIns="199317" bIns="199317" numCol="1" spcCol="1270" anchor="ctr" anchorCtr="0">
            <a:noAutofit/>
          </a:bodyPr>
          <a:lstStyle/>
          <a:p>
            <a:pPr lvl="0" algn="l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3200" dirty="0"/>
              <a:t>D</a:t>
            </a:r>
            <a:r>
              <a:rPr lang="fr-FR" sz="3200" kern="1200" dirty="0" smtClean="0"/>
              <a:t>écret n°2020-1493 du 30 novembre 2020</a:t>
            </a:r>
          </a:p>
          <a:p>
            <a:pPr lvl="0" algn="l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3200" dirty="0" smtClean="0"/>
              <a:t>Arrêté du 10 décembre 2021 fixant pour la FPT la liste des indicateurs contenus dans la base de données sociales</a:t>
            </a:r>
            <a:endParaRPr lang="fr-FR" sz="3200" kern="1200" dirty="0"/>
          </a:p>
        </p:txBody>
      </p:sp>
    </p:spTree>
    <p:extLst>
      <p:ext uri="{BB962C8B-B14F-4D97-AF65-F5344CB8AC3E}">
        <p14:creationId xmlns:p14="http://schemas.microsoft.com/office/powerpoint/2010/main" val="42534972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E5F87-B755-4381-AE7A-827E650716B5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877979" y="43511"/>
            <a:ext cx="10515600" cy="1325563"/>
          </a:xfrm>
        </p:spPr>
        <p:txBody>
          <a:bodyPr>
            <a:normAutofit/>
          </a:bodyPr>
          <a:lstStyle/>
          <a:p>
            <a:r>
              <a:rPr lang="fr-FR" sz="3600" b="1" dirty="0"/>
              <a:t>Rapport Social Unique (RSU</a:t>
            </a:r>
            <a:r>
              <a:rPr lang="fr-FR" sz="3600" b="1" dirty="0" smtClean="0"/>
              <a:t>)</a:t>
            </a:r>
            <a:endParaRPr lang="fr-FR" sz="3600" b="1" dirty="0">
              <a:solidFill>
                <a:schemeClr val="accent2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4294967295"/>
          </p:nvPr>
        </p:nvSpPr>
        <p:spPr>
          <a:xfrm>
            <a:off x="649358" y="2213257"/>
            <a:ext cx="10774016" cy="33129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  <a:tabLst>
                <a:tab pos="0" algn="l"/>
              </a:tabLst>
            </a:pPr>
            <a:r>
              <a:rPr lang="fr-FR" sz="2600" b="1" dirty="0" smtClean="0"/>
              <a:t>Le rapport social unique remplace le bilan social</a:t>
            </a:r>
            <a:r>
              <a:rPr lang="fr-FR" sz="2600" dirty="0" smtClean="0"/>
              <a:t>.</a:t>
            </a:r>
          </a:p>
          <a:p>
            <a:pPr marL="0" indent="0" algn="just">
              <a:buNone/>
              <a:tabLst>
                <a:tab pos="0" algn="l"/>
              </a:tabLst>
            </a:pPr>
            <a:r>
              <a:rPr lang="fr-FR" sz="2600" dirty="0" smtClean="0"/>
              <a:t>Ses caractéristiques :</a:t>
            </a:r>
          </a:p>
          <a:p>
            <a:pPr marL="0" indent="0" algn="just">
              <a:buClr>
                <a:schemeClr val="accent2"/>
              </a:buClr>
              <a:buFont typeface="Wingdings" pitchFamily="2" charset="2"/>
              <a:buChar char="§"/>
              <a:tabLst>
                <a:tab pos="0" algn="l"/>
              </a:tabLst>
            </a:pPr>
            <a:r>
              <a:rPr lang="fr-FR" sz="2400" dirty="0" smtClean="0"/>
              <a:t> réalisé obligatoirement </a:t>
            </a:r>
            <a:r>
              <a:rPr lang="fr-FR" sz="2400" b="1" dirty="0" smtClean="0"/>
              <a:t>tous les ans</a:t>
            </a:r>
            <a:endParaRPr lang="fr-FR" sz="2400" dirty="0" smtClean="0"/>
          </a:p>
          <a:p>
            <a:pPr marL="0" indent="0" algn="just">
              <a:buClr>
                <a:schemeClr val="accent2"/>
              </a:buClr>
              <a:buFont typeface="Wingdings" pitchFamily="2" charset="2"/>
              <a:buChar char="§"/>
              <a:tabLst>
                <a:tab pos="0" algn="l"/>
              </a:tabLst>
            </a:pPr>
            <a:r>
              <a:rPr lang="fr-FR" sz="2400" b="1" dirty="0" smtClean="0"/>
              <a:t> présenté au Comité Social Territorial pour avis</a:t>
            </a:r>
          </a:p>
          <a:p>
            <a:pPr marL="265113" indent="-265113" algn="just">
              <a:buClr>
                <a:schemeClr val="accent2"/>
              </a:buClr>
              <a:buFont typeface="Wingdings" pitchFamily="2" charset="2"/>
              <a:buChar char="§"/>
              <a:tabLst>
                <a:tab pos="0" algn="l"/>
              </a:tabLst>
            </a:pPr>
            <a:r>
              <a:rPr lang="fr-FR" sz="2400" b="1" dirty="0" smtClean="0"/>
              <a:t>rendu public</a:t>
            </a:r>
            <a:r>
              <a:rPr lang="fr-FR" sz="2400" dirty="0" smtClean="0"/>
              <a:t>, par la collectivité sur son site internet ou, par tout autre moyen dans les 60 jours suivant sa présentation au CST.</a:t>
            </a:r>
          </a:p>
        </p:txBody>
      </p:sp>
      <p:sp>
        <p:nvSpPr>
          <p:cNvPr id="8" name="Rectangle 7"/>
          <p:cNvSpPr/>
          <p:nvPr/>
        </p:nvSpPr>
        <p:spPr>
          <a:xfrm>
            <a:off x="877979" y="932507"/>
            <a:ext cx="47500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>
                <a:solidFill>
                  <a:schemeClr val="accent2"/>
                </a:solidFill>
              </a:rPr>
              <a:t>Fondement juridique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42534972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E5F87-B755-4381-AE7A-827E650716B5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838200" y="67089"/>
            <a:ext cx="10515600" cy="1304506"/>
          </a:xfrm>
        </p:spPr>
        <p:txBody>
          <a:bodyPr>
            <a:noAutofit/>
          </a:bodyPr>
          <a:lstStyle/>
          <a:p>
            <a:r>
              <a:rPr lang="fr-FR" sz="3600" b="1" dirty="0"/>
              <a:t>Rapport Social Unique (RSU</a:t>
            </a:r>
            <a:r>
              <a:rPr lang="fr-FR" sz="3600" b="1" dirty="0" smtClean="0"/>
              <a:t>)</a:t>
            </a:r>
            <a:endParaRPr lang="fr-FR" sz="3600" dirty="0"/>
          </a:p>
        </p:txBody>
      </p:sp>
      <p:sp>
        <p:nvSpPr>
          <p:cNvPr id="8" name="Rectangle 7"/>
          <p:cNvSpPr/>
          <p:nvPr/>
        </p:nvSpPr>
        <p:spPr>
          <a:xfrm>
            <a:off x="838200" y="1005664"/>
            <a:ext cx="111840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 smtClean="0">
                <a:solidFill>
                  <a:schemeClr val="accent2"/>
                </a:solidFill>
              </a:rPr>
              <a:t>Fondement </a:t>
            </a:r>
            <a:r>
              <a:rPr lang="fr-FR" sz="3600" b="1" dirty="0">
                <a:solidFill>
                  <a:schemeClr val="accent2"/>
                </a:solidFill>
              </a:rPr>
              <a:t>juridique – accès au portail </a:t>
            </a:r>
            <a:r>
              <a:rPr lang="fr-FR" sz="3600" b="1" dirty="0" smtClean="0">
                <a:solidFill>
                  <a:schemeClr val="accent2"/>
                </a:solidFill>
              </a:rPr>
              <a:t>numérique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62643" y="1803070"/>
            <a:ext cx="1155959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fr-FR" sz="2600" b="1" dirty="0">
                <a:solidFill>
                  <a:schemeClr val="tx2">
                    <a:lumMod val="75000"/>
                  </a:schemeClr>
                </a:solidFill>
                <a:cs typeface="Arial"/>
              </a:rPr>
              <a:t>Décret n°2020-1493 du 30 novembre 2020 </a:t>
            </a:r>
            <a:r>
              <a:rPr lang="fr-FR" sz="2600" dirty="0">
                <a:solidFill>
                  <a:srgbClr val="3C3C3E"/>
                </a:solidFill>
                <a:ea typeface="ＭＳ Ｐゴシック"/>
              </a:rPr>
              <a:t>relatif à la base de données sociales et au rapport social unique dans la fonction publique.</a:t>
            </a:r>
            <a:endParaRPr lang="fr-FR" sz="2600" dirty="0"/>
          </a:p>
          <a:p>
            <a:pPr algn="just">
              <a:defRPr/>
            </a:pPr>
            <a:endParaRPr lang="fr-FR" b="1" dirty="0">
              <a:solidFill>
                <a:schemeClr val="tx2">
                  <a:lumMod val="75000"/>
                </a:schemeClr>
              </a:solidFill>
              <a:cs typeface="Arial"/>
            </a:endParaRPr>
          </a:p>
          <a:p>
            <a:pPr marL="285750" indent="-285750" algn="just">
              <a:buFont typeface="Wingdings"/>
              <a:buChar char="Ø"/>
              <a:defRPr/>
            </a:pPr>
            <a:r>
              <a:rPr lang="fr-FR" b="1" dirty="0">
                <a:solidFill>
                  <a:schemeClr val="tx2">
                    <a:lumMod val="75000"/>
                  </a:schemeClr>
                </a:solidFill>
                <a:cs typeface="Arial"/>
              </a:rPr>
              <a:t> </a:t>
            </a:r>
            <a:r>
              <a:rPr lang="fr-FR" sz="2400" dirty="0">
                <a:solidFill>
                  <a:schemeClr val="tx2">
                    <a:lumMod val="75000"/>
                  </a:schemeClr>
                </a:solidFill>
                <a:cs typeface="Arial"/>
              </a:rPr>
              <a:t>« Les collectivités territoriales et leurs établissements publics affiliés à un centre de gestion adressent les données dont ils disposent au centre dont ils relèvent au moyen d’un portail numérique (…). Ce portail est également accessible aux collectivités territoriales et à leurs établissements non affiliés à un centre de gestion ».</a:t>
            </a:r>
            <a:endParaRPr lang="fr-FR" sz="2400" dirty="0"/>
          </a:p>
          <a:p>
            <a:pPr marL="285750" indent="-285750" algn="just">
              <a:buFont typeface="Wingdings"/>
              <a:buChar char="Ø"/>
              <a:defRPr/>
            </a:pPr>
            <a:endParaRPr lang="fr-FR" b="1" dirty="0">
              <a:solidFill>
                <a:schemeClr val="tx2">
                  <a:lumMod val="75000"/>
                </a:schemeClr>
              </a:solidFill>
              <a:cs typeface="Arial"/>
            </a:endParaRPr>
          </a:p>
          <a:p>
            <a:pPr marL="2066925" algn="just">
              <a:defRPr/>
            </a:pPr>
            <a:r>
              <a:rPr lang="fr-FR" sz="2600" b="1" dirty="0">
                <a:solidFill>
                  <a:schemeClr val="tx2">
                    <a:lumMod val="75000"/>
                  </a:schemeClr>
                </a:solidFill>
                <a:cs typeface="Arial"/>
              </a:rPr>
              <a:t>Application Données sociales</a:t>
            </a:r>
            <a:endParaRPr lang="fr-FR" sz="2600" dirty="0"/>
          </a:p>
          <a:p>
            <a:pPr marL="2066925" algn="just">
              <a:defRPr/>
            </a:pPr>
            <a:r>
              <a:rPr lang="fr-FR" sz="2600" b="1" dirty="0">
                <a:solidFill>
                  <a:schemeClr val="tx2">
                    <a:lumMod val="75000"/>
                  </a:schemeClr>
                </a:solidFill>
                <a:cs typeface="Arial"/>
                <a:hlinkClick r:id="rId3"/>
              </a:rPr>
              <a:t>https://donnees-sociales.fr</a:t>
            </a:r>
            <a:r>
              <a:rPr lang="fr-FR" sz="2600" b="1" dirty="0" smtClean="0">
                <a:solidFill>
                  <a:schemeClr val="tx2">
                    <a:lumMod val="75000"/>
                  </a:schemeClr>
                </a:solidFill>
                <a:cs typeface="Arial"/>
                <a:hlinkClick r:id="rId3"/>
              </a:rPr>
              <a:t>/</a:t>
            </a:r>
            <a:r>
              <a:rPr lang="fr-FR" sz="2600" b="1" dirty="0" smtClean="0">
                <a:solidFill>
                  <a:schemeClr val="tx2">
                    <a:lumMod val="75000"/>
                  </a:schemeClr>
                </a:solidFill>
                <a:cs typeface="Arial"/>
              </a:rPr>
              <a:t> </a:t>
            </a:r>
            <a:endParaRPr lang="fr-FR" sz="2600" b="1" dirty="0">
              <a:solidFill>
                <a:schemeClr val="tx2">
                  <a:lumMod val="75000"/>
                </a:schemeClr>
              </a:solidFill>
              <a:cs typeface="Arial"/>
            </a:endParaRPr>
          </a:p>
        </p:txBody>
      </p:sp>
      <p:sp>
        <p:nvSpPr>
          <p:cNvPr id="9" name="Flèche : droite 4"/>
          <p:cNvSpPr/>
          <p:nvPr/>
        </p:nvSpPr>
        <p:spPr bwMode="auto">
          <a:xfrm>
            <a:off x="691242" y="5078186"/>
            <a:ext cx="1586779" cy="614198"/>
          </a:xfrm>
          <a:prstGeom prst="rightArrow">
            <a:avLst>
              <a:gd name="adj1" fmla="val 50000"/>
              <a:gd name="adj2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0757" y="4620709"/>
            <a:ext cx="4045876" cy="1275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9425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E5F87-B755-4381-AE7A-827E650716B5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/>
              <a:t>Présentation générale – </a:t>
            </a:r>
            <a:r>
              <a:rPr lang="fr-FR" sz="3600" b="1" dirty="0" smtClean="0"/>
              <a:t>Enquête RSU 2022 </a:t>
            </a:r>
            <a:endParaRPr lang="fr-FR" sz="3600" b="1" dirty="0"/>
          </a:p>
        </p:txBody>
      </p:sp>
      <p:grpSp>
        <p:nvGrpSpPr>
          <p:cNvPr id="9" name="Groupe 8"/>
          <p:cNvGrpSpPr/>
          <p:nvPr/>
        </p:nvGrpSpPr>
        <p:grpSpPr>
          <a:xfrm>
            <a:off x="3542937" y="1200075"/>
            <a:ext cx="5604376" cy="5337501"/>
            <a:chOff x="3542937" y="1200075"/>
            <a:chExt cx="5604376" cy="5337501"/>
          </a:xfr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5400000" scaled="1"/>
            <a:tileRect/>
          </a:gradFill>
        </p:grpSpPr>
        <p:sp>
          <p:nvSpPr>
            <p:cNvPr id="10" name="Forme libre 9"/>
            <p:cNvSpPr/>
            <p:nvPr/>
          </p:nvSpPr>
          <p:spPr>
            <a:xfrm>
              <a:off x="3542937" y="1200075"/>
              <a:ext cx="2668750" cy="1601250"/>
            </a:xfrm>
            <a:custGeom>
              <a:avLst/>
              <a:gdLst>
                <a:gd name="connsiteX0" fmla="*/ 0 w 2668750"/>
                <a:gd name="connsiteY0" fmla="*/ 0 h 1601250"/>
                <a:gd name="connsiteX1" fmla="*/ 2668750 w 2668750"/>
                <a:gd name="connsiteY1" fmla="*/ 0 h 1601250"/>
                <a:gd name="connsiteX2" fmla="*/ 2668750 w 2668750"/>
                <a:gd name="connsiteY2" fmla="*/ 1601250 h 1601250"/>
                <a:gd name="connsiteX3" fmla="*/ 0 w 2668750"/>
                <a:gd name="connsiteY3" fmla="*/ 1601250 h 1601250"/>
                <a:gd name="connsiteX4" fmla="*/ 0 w 2668750"/>
                <a:gd name="connsiteY4" fmla="*/ 0 h 1601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8750" h="1601250">
                  <a:moveTo>
                    <a:pt x="0" y="0"/>
                  </a:moveTo>
                  <a:lnTo>
                    <a:pt x="2668750" y="0"/>
                  </a:lnTo>
                  <a:lnTo>
                    <a:pt x="2668750" y="1601250"/>
                  </a:lnTo>
                  <a:lnTo>
                    <a:pt x="0" y="160125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kern="1200" dirty="0" smtClean="0">
                  <a:solidFill>
                    <a:sysClr val="window" lastClr="FFFFFF"/>
                  </a:solidFill>
                  <a:latin typeface="+mj-lt"/>
                  <a:ea typeface="+mn-ea"/>
                  <a:cs typeface="+mn-cs"/>
                </a:rPr>
                <a:t>Créé par l’article 5 de la loi de transformation de la fonction publique du 6 août 2019</a:t>
              </a:r>
              <a:endParaRPr lang="fr-FR" sz="1600" kern="1200" dirty="0">
                <a:solidFill>
                  <a:sysClr val="window" lastClr="FFFFFF"/>
                </a:solidFill>
                <a:latin typeface="+mj-lt"/>
                <a:ea typeface="+mn-ea"/>
                <a:cs typeface="+mn-cs"/>
              </a:endParaRPr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6478563" y="1200075"/>
              <a:ext cx="2668750" cy="1601250"/>
            </a:xfrm>
            <a:custGeom>
              <a:avLst/>
              <a:gdLst>
                <a:gd name="connsiteX0" fmla="*/ 0 w 2668750"/>
                <a:gd name="connsiteY0" fmla="*/ 0 h 1601250"/>
                <a:gd name="connsiteX1" fmla="*/ 2668750 w 2668750"/>
                <a:gd name="connsiteY1" fmla="*/ 0 h 1601250"/>
                <a:gd name="connsiteX2" fmla="*/ 2668750 w 2668750"/>
                <a:gd name="connsiteY2" fmla="*/ 1601250 h 1601250"/>
                <a:gd name="connsiteX3" fmla="*/ 0 w 2668750"/>
                <a:gd name="connsiteY3" fmla="*/ 1601250 h 1601250"/>
                <a:gd name="connsiteX4" fmla="*/ 0 w 2668750"/>
                <a:gd name="connsiteY4" fmla="*/ 0 h 1601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8750" h="1601250">
                  <a:moveTo>
                    <a:pt x="0" y="0"/>
                  </a:moveTo>
                  <a:lnTo>
                    <a:pt x="2668750" y="0"/>
                  </a:lnTo>
                  <a:lnTo>
                    <a:pt x="2668750" y="1601250"/>
                  </a:lnTo>
                  <a:lnTo>
                    <a:pt x="0" y="160125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kern="1200" dirty="0" smtClean="0">
                  <a:solidFill>
                    <a:sysClr val="window" lastClr="FFFFFF"/>
                  </a:solidFill>
                  <a:latin typeface="+mj-lt"/>
                  <a:ea typeface="+mn-ea"/>
                  <a:cs typeface="+mn-cs"/>
                </a:rPr>
                <a:t>Se substitue au </a:t>
              </a:r>
              <a:r>
                <a:rPr lang="fr-FR" sz="1600" dirty="0" smtClean="0">
                  <a:solidFill>
                    <a:sysClr val="window" lastClr="FFFFFF"/>
                  </a:solidFill>
                  <a:latin typeface="+mj-lt"/>
                </a:rPr>
                <a:t>bilan social</a:t>
              </a:r>
              <a:r>
                <a:rPr lang="fr-FR" sz="1600" kern="1200" dirty="0" smtClean="0">
                  <a:solidFill>
                    <a:sysClr val="window" lastClr="FFFFFF"/>
                  </a:solidFill>
                  <a:latin typeface="+mj-lt"/>
                  <a:ea typeface="+mn-ea"/>
                  <a:cs typeface="+mn-cs"/>
                </a:rPr>
                <a:t> </a:t>
              </a:r>
              <a:r>
                <a:rPr lang="fr-FR" sz="1600" dirty="0" smtClean="0">
                  <a:solidFill>
                    <a:sysClr val="window" lastClr="FFFFFF"/>
                  </a:solidFill>
                  <a:latin typeface="+mj-lt"/>
                </a:rPr>
                <a:t>depuis janvier</a:t>
              </a:r>
              <a:r>
                <a:rPr lang="fr-FR" sz="1600" kern="1200" dirty="0" smtClean="0">
                  <a:solidFill>
                    <a:sysClr val="window" lastClr="FFFFFF"/>
                  </a:solidFill>
                  <a:latin typeface="+mj-lt"/>
                  <a:ea typeface="+mn-ea"/>
                  <a:cs typeface="+mn-cs"/>
                </a:rPr>
                <a:t> </a:t>
              </a:r>
              <a:r>
                <a:rPr lang="fr-FR" sz="1600" strike="noStrike" kern="1200" dirty="0" smtClean="0">
                  <a:solidFill>
                    <a:sysClr val="window" lastClr="FFFFFF"/>
                  </a:solidFill>
                  <a:latin typeface="+mj-lt"/>
                  <a:ea typeface="+mn-ea"/>
                  <a:cs typeface="+mn-cs"/>
                </a:rPr>
                <a:t>2021</a:t>
              </a:r>
              <a:endParaRPr lang="fr-FR" sz="1600" strike="noStrike" kern="1200" dirty="0">
                <a:solidFill>
                  <a:sysClr val="window" lastClr="FFFFFF"/>
                </a:solidFill>
                <a:latin typeface="+mj-lt"/>
                <a:ea typeface="+mn-ea"/>
                <a:cs typeface="+mn-cs"/>
              </a:endParaRPr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3542937" y="3068200"/>
              <a:ext cx="2668750" cy="1601250"/>
            </a:xfrm>
            <a:custGeom>
              <a:avLst/>
              <a:gdLst>
                <a:gd name="connsiteX0" fmla="*/ 0 w 2668750"/>
                <a:gd name="connsiteY0" fmla="*/ 0 h 1601250"/>
                <a:gd name="connsiteX1" fmla="*/ 2668750 w 2668750"/>
                <a:gd name="connsiteY1" fmla="*/ 0 h 1601250"/>
                <a:gd name="connsiteX2" fmla="*/ 2668750 w 2668750"/>
                <a:gd name="connsiteY2" fmla="*/ 1601250 h 1601250"/>
                <a:gd name="connsiteX3" fmla="*/ 0 w 2668750"/>
                <a:gd name="connsiteY3" fmla="*/ 1601250 h 1601250"/>
                <a:gd name="connsiteX4" fmla="*/ 0 w 2668750"/>
                <a:gd name="connsiteY4" fmla="*/ 0 h 1601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8750" h="1601250">
                  <a:moveTo>
                    <a:pt x="0" y="0"/>
                  </a:moveTo>
                  <a:lnTo>
                    <a:pt x="2668750" y="0"/>
                  </a:lnTo>
                  <a:lnTo>
                    <a:pt x="2668750" y="1601250"/>
                  </a:lnTo>
                  <a:lnTo>
                    <a:pt x="0" y="160125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kern="1200" dirty="0" smtClean="0">
                  <a:solidFill>
                    <a:sysClr val="window" lastClr="FFFFFF"/>
                  </a:solidFill>
                  <a:latin typeface="+mj-lt"/>
                  <a:ea typeface="+mn-ea"/>
                  <a:cs typeface="+mn-cs"/>
                </a:rPr>
                <a:t>Un rapport obligatoire dorénavant annuel et commun aux 3 versants de la fonction publique</a:t>
              </a:r>
              <a:endParaRPr lang="fr-FR" sz="1600" kern="1200" dirty="0">
                <a:solidFill>
                  <a:sysClr val="window" lastClr="FFFFFF"/>
                </a:solidFill>
                <a:latin typeface="+mj-lt"/>
                <a:ea typeface="+mn-ea"/>
                <a:cs typeface="+mn-cs"/>
              </a:endParaRPr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6478563" y="3068200"/>
              <a:ext cx="2668750" cy="1601250"/>
            </a:xfrm>
            <a:custGeom>
              <a:avLst/>
              <a:gdLst>
                <a:gd name="connsiteX0" fmla="*/ 0 w 2668750"/>
                <a:gd name="connsiteY0" fmla="*/ 0 h 1601250"/>
                <a:gd name="connsiteX1" fmla="*/ 2668750 w 2668750"/>
                <a:gd name="connsiteY1" fmla="*/ 0 h 1601250"/>
                <a:gd name="connsiteX2" fmla="*/ 2668750 w 2668750"/>
                <a:gd name="connsiteY2" fmla="*/ 1601250 h 1601250"/>
                <a:gd name="connsiteX3" fmla="*/ 0 w 2668750"/>
                <a:gd name="connsiteY3" fmla="*/ 1601250 h 1601250"/>
                <a:gd name="connsiteX4" fmla="*/ 0 w 2668750"/>
                <a:gd name="connsiteY4" fmla="*/ 0 h 1601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8750" h="1601250">
                  <a:moveTo>
                    <a:pt x="0" y="0"/>
                  </a:moveTo>
                  <a:lnTo>
                    <a:pt x="2668750" y="0"/>
                  </a:lnTo>
                  <a:lnTo>
                    <a:pt x="2668750" y="1601250"/>
                  </a:lnTo>
                  <a:lnTo>
                    <a:pt x="0" y="160125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t" anchorCtr="0">
              <a:noAutofit/>
            </a:bodyPr>
            <a:lstStyle/>
            <a:p>
              <a:pPr lvl="0" algn="l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kern="1200" dirty="0" smtClean="0">
                  <a:solidFill>
                    <a:sysClr val="window" lastClr="FFFFFF"/>
                  </a:solidFill>
                  <a:latin typeface="+mj-lt"/>
                  <a:ea typeface="+mn-ea"/>
                  <a:cs typeface="+mn-cs"/>
                </a:rPr>
                <a:t>L’application « Données Sociales » regroupe les rapports suivants :</a:t>
              </a:r>
              <a:endParaRPr lang="fr-FR" sz="1600" kern="1200" dirty="0">
                <a:solidFill>
                  <a:sysClr val="window" lastClr="FFFFFF"/>
                </a:solidFill>
                <a:latin typeface="+mj-lt"/>
                <a:ea typeface="+mn-ea"/>
                <a:cs typeface="+mn-cs"/>
              </a:endParaRPr>
            </a:p>
            <a:p>
              <a:pPr marL="114300" lvl="1" indent="-114300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200" kern="1200" dirty="0" smtClean="0">
                  <a:solidFill>
                    <a:sysClr val="window" lastClr="FFFFFF"/>
                  </a:solidFill>
                  <a:latin typeface="+mj-lt"/>
                  <a:ea typeface="+mn-ea"/>
                  <a:cs typeface="+mn-cs"/>
                </a:rPr>
                <a:t>le </a:t>
              </a:r>
              <a:r>
                <a:rPr lang="fr-FR" sz="1200" dirty="0" smtClean="0">
                  <a:solidFill>
                    <a:sysClr val="window" lastClr="FFFFFF"/>
                  </a:solidFill>
                  <a:latin typeface="+mj-lt"/>
                </a:rPr>
                <a:t>Rapport Social Unique (RSU)</a:t>
              </a:r>
              <a:endParaRPr lang="fr-FR" sz="1200" kern="1200" dirty="0">
                <a:solidFill>
                  <a:sysClr val="window" lastClr="FFFFFF"/>
                </a:solidFill>
                <a:latin typeface="+mj-lt"/>
                <a:ea typeface="+mn-ea"/>
                <a:cs typeface="+mn-cs"/>
              </a:endParaRPr>
            </a:p>
            <a:p>
              <a:pPr marL="114300" lvl="1" indent="-1143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200" dirty="0" smtClean="0">
                  <a:solidFill>
                    <a:sysClr val="window" lastClr="FFFFFF"/>
                  </a:solidFill>
                  <a:latin typeface="+mj-lt"/>
                </a:rPr>
                <a:t>Le Rapport </a:t>
              </a:r>
              <a:r>
                <a:rPr lang="fr-FR" sz="1200" dirty="0">
                  <a:solidFill>
                    <a:sysClr val="window" lastClr="FFFFFF"/>
                  </a:solidFill>
                  <a:latin typeface="+mj-lt"/>
                </a:rPr>
                <a:t>Annuel sur la Santé Sécurité et les Conditions de Travail (RASSCT).</a:t>
              </a:r>
              <a:endParaRPr lang="fr-FR" sz="1200" kern="1200" dirty="0">
                <a:solidFill>
                  <a:sysClr val="window" lastClr="FFFFFF"/>
                </a:solidFill>
                <a:latin typeface="+mj-lt"/>
                <a:ea typeface="+mn-ea"/>
                <a:cs typeface="+mn-cs"/>
              </a:endParaRPr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3555928" y="4936326"/>
              <a:ext cx="2668750" cy="1601250"/>
            </a:xfrm>
            <a:custGeom>
              <a:avLst/>
              <a:gdLst>
                <a:gd name="connsiteX0" fmla="*/ 0 w 2668750"/>
                <a:gd name="connsiteY0" fmla="*/ 0 h 1601250"/>
                <a:gd name="connsiteX1" fmla="*/ 2668750 w 2668750"/>
                <a:gd name="connsiteY1" fmla="*/ 0 h 1601250"/>
                <a:gd name="connsiteX2" fmla="*/ 2668750 w 2668750"/>
                <a:gd name="connsiteY2" fmla="*/ 1601250 h 1601250"/>
                <a:gd name="connsiteX3" fmla="*/ 0 w 2668750"/>
                <a:gd name="connsiteY3" fmla="*/ 1601250 h 1601250"/>
                <a:gd name="connsiteX4" fmla="*/ 0 w 2668750"/>
                <a:gd name="connsiteY4" fmla="*/ 0 h 1601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8750" h="1601250">
                  <a:moveTo>
                    <a:pt x="0" y="0"/>
                  </a:moveTo>
                  <a:lnTo>
                    <a:pt x="2668750" y="0"/>
                  </a:lnTo>
                  <a:lnTo>
                    <a:pt x="2668750" y="1601250"/>
                  </a:lnTo>
                  <a:lnTo>
                    <a:pt x="0" y="160125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kern="1200" dirty="0" smtClean="0">
                  <a:solidFill>
                    <a:sysClr val="window" lastClr="FFFFFF"/>
                  </a:solidFill>
                  <a:latin typeface="+mj-lt"/>
                  <a:ea typeface="+mn-ea"/>
                  <a:cs typeface="+mn-cs"/>
                </a:rPr>
                <a:t>Présentation à l’assemblée délibérante, après avis du Comité Social Territorial</a:t>
              </a:r>
              <a:endParaRPr lang="fr-FR" sz="1600" kern="1200" dirty="0">
                <a:solidFill>
                  <a:sysClr val="window" lastClr="FFFFFF"/>
                </a:solidFill>
                <a:latin typeface="+mj-lt"/>
                <a:ea typeface="+mn-ea"/>
                <a:cs typeface="+mn-cs"/>
              </a:endParaRPr>
            </a:p>
          </p:txBody>
        </p:sp>
        <p:sp>
          <p:nvSpPr>
            <p:cNvPr id="15" name="Forme libre 14"/>
            <p:cNvSpPr/>
            <p:nvPr/>
          </p:nvSpPr>
          <p:spPr>
            <a:xfrm>
              <a:off x="6478563" y="4936326"/>
              <a:ext cx="2668750" cy="1601250"/>
            </a:xfrm>
            <a:custGeom>
              <a:avLst/>
              <a:gdLst>
                <a:gd name="connsiteX0" fmla="*/ 0 w 2668750"/>
                <a:gd name="connsiteY0" fmla="*/ 0 h 1601250"/>
                <a:gd name="connsiteX1" fmla="*/ 2668750 w 2668750"/>
                <a:gd name="connsiteY1" fmla="*/ 0 h 1601250"/>
                <a:gd name="connsiteX2" fmla="*/ 2668750 w 2668750"/>
                <a:gd name="connsiteY2" fmla="*/ 1601250 h 1601250"/>
                <a:gd name="connsiteX3" fmla="*/ 0 w 2668750"/>
                <a:gd name="connsiteY3" fmla="*/ 1601250 h 1601250"/>
                <a:gd name="connsiteX4" fmla="*/ 0 w 2668750"/>
                <a:gd name="connsiteY4" fmla="*/ 0 h 1601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8750" h="1601250">
                  <a:moveTo>
                    <a:pt x="0" y="0"/>
                  </a:moveTo>
                  <a:lnTo>
                    <a:pt x="2668750" y="0"/>
                  </a:lnTo>
                  <a:lnTo>
                    <a:pt x="2668750" y="1601250"/>
                  </a:lnTo>
                  <a:lnTo>
                    <a:pt x="0" y="160125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kern="1200" dirty="0" smtClean="0">
                  <a:solidFill>
                    <a:sysClr val="window" lastClr="FFFFFF"/>
                  </a:solidFill>
                  <a:latin typeface="+mj-lt"/>
                  <a:ea typeface="+mn-ea"/>
                  <a:cs typeface="+mn-cs"/>
                </a:rPr>
                <a:t>Saisie des données sur l’application </a:t>
              </a:r>
              <a:r>
                <a:rPr lang="fr-FR" sz="1600" dirty="0" smtClean="0">
                  <a:solidFill>
                    <a:sysClr val="window" lastClr="FFFFFF"/>
                  </a:solidFill>
                  <a:latin typeface="+mj-lt"/>
                </a:rPr>
                <a:t>« Données Sociales » </a:t>
              </a:r>
              <a:r>
                <a:rPr lang="fr-FR" sz="1600" kern="1200" dirty="0" smtClean="0">
                  <a:solidFill>
                    <a:sysClr val="window" lastClr="FFFFFF"/>
                  </a:solidFill>
                  <a:latin typeface="+mj-lt"/>
                  <a:ea typeface="+mn-ea"/>
                  <a:cs typeface="+mn-cs"/>
                </a:rPr>
                <a:t>proposée par les centres de gestion</a:t>
              </a:r>
              <a:endParaRPr lang="fr-FR" sz="1600" kern="1200" dirty="0">
                <a:solidFill>
                  <a:sysClr val="window" lastClr="FFFFFF"/>
                </a:solidFill>
                <a:latin typeface="+mj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73784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E5F87-B755-4381-AE7A-827E650716B5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/>
              <a:t>Présentation générale – Enquête </a:t>
            </a:r>
            <a:r>
              <a:rPr lang="fr-FR" sz="3600" b="1" dirty="0" smtClean="0"/>
              <a:t>RSU 2022</a:t>
            </a:r>
            <a:endParaRPr lang="fr-FR" sz="3600" b="1" dirty="0"/>
          </a:p>
        </p:txBody>
      </p:sp>
      <p:sp>
        <p:nvSpPr>
          <p:cNvPr id="5" name="Rectangle 4"/>
          <p:cNvSpPr/>
          <p:nvPr/>
        </p:nvSpPr>
        <p:spPr>
          <a:xfrm>
            <a:off x="965710" y="1508868"/>
            <a:ext cx="1026057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chemeClr val="tx2">
                    <a:lumMod val="50000"/>
                  </a:schemeClr>
                </a:solidFill>
              </a:rPr>
              <a:t>2 </a:t>
            </a:r>
            <a:r>
              <a:rPr lang="fr-FR" sz="2400" b="1" dirty="0">
                <a:solidFill>
                  <a:schemeClr val="tx2">
                    <a:lumMod val="50000"/>
                  </a:schemeClr>
                </a:solidFill>
              </a:rPr>
              <a:t>enquêtes en </a:t>
            </a:r>
            <a:r>
              <a:rPr lang="fr-FR" sz="2400" b="1" dirty="0" smtClean="0">
                <a:solidFill>
                  <a:schemeClr val="tx2">
                    <a:lumMod val="50000"/>
                  </a:schemeClr>
                </a:solidFill>
              </a:rPr>
              <a:t>1 :</a:t>
            </a:r>
          </a:p>
          <a:p>
            <a:endParaRPr lang="fr-FR" sz="2400" b="1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 typeface="Montserrat Semi Bold" panose="00000700000000000000" pitchFamily="50" charset="0"/>
              <a:buChar char="›"/>
            </a:pPr>
            <a:r>
              <a:rPr lang="fr-FR" sz="2400" b="1" dirty="0"/>
              <a:t>Le Rapport Social </a:t>
            </a:r>
            <a:r>
              <a:rPr lang="fr-FR" sz="2400" b="1" dirty="0" smtClean="0"/>
              <a:t>Unique </a:t>
            </a:r>
            <a:r>
              <a:rPr lang="fr-FR" sz="2400" dirty="0" smtClean="0"/>
              <a:t>(RSU) ;</a:t>
            </a:r>
            <a:endParaRPr lang="fr-FR" sz="2400" dirty="0"/>
          </a:p>
          <a:p>
            <a:pPr marL="342900" indent="-342900">
              <a:buFont typeface="Montserrat Semi Bold" panose="00000700000000000000" pitchFamily="50" charset="0"/>
              <a:buChar char="›"/>
            </a:pPr>
            <a:r>
              <a:rPr lang="fr-FR" sz="2400" b="1" dirty="0"/>
              <a:t>Le Rapport Annuel sur la Santé Sécurité et les Conditions de Travail </a:t>
            </a:r>
            <a:r>
              <a:rPr lang="fr-FR" sz="2400" dirty="0"/>
              <a:t>(RASSCT). </a:t>
            </a:r>
          </a:p>
        </p:txBody>
      </p:sp>
      <p:sp>
        <p:nvSpPr>
          <p:cNvPr id="8" name="Rectangle 7"/>
          <p:cNvSpPr/>
          <p:nvPr/>
        </p:nvSpPr>
        <p:spPr>
          <a:xfrm>
            <a:off x="310243" y="3817192"/>
            <a:ext cx="115802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solidFill>
                  <a:schemeClr val="tx2">
                    <a:lumMod val="50000"/>
                  </a:schemeClr>
                </a:solidFill>
              </a:rPr>
              <a:t>Pour renforcer la lisibilité de l’emploi public </a:t>
            </a:r>
            <a:r>
              <a:rPr lang="fr-FR" sz="2400" dirty="0" smtClean="0">
                <a:solidFill>
                  <a:schemeClr val="tx2">
                    <a:lumMod val="50000"/>
                  </a:schemeClr>
                </a:solidFill>
              </a:rPr>
              <a:t>territorial et vous permettre de bénéficier d’outils d’aide à la décision et au pilotage de vos Ressources Humaines.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905598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E5F87-B755-4381-AE7A-827E650716B5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/>
              <a:t>Utilité / </a:t>
            </a:r>
            <a:r>
              <a:rPr lang="fr-FR" sz="3600" b="1" dirty="0" smtClean="0"/>
              <a:t>Avantages</a:t>
            </a:r>
            <a:endParaRPr lang="fr-FR" sz="36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689688" y="1631411"/>
            <a:ext cx="286373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1" dirty="0" smtClean="0">
                <a:solidFill>
                  <a:schemeClr val="accent2"/>
                </a:solidFill>
              </a:rPr>
              <a:t>Fiche repère</a:t>
            </a:r>
          </a:p>
          <a:p>
            <a:pPr algn="ctr"/>
            <a:r>
              <a:rPr lang="fr-FR" sz="2600" b="1" dirty="0" smtClean="0">
                <a:solidFill>
                  <a:schemeClr val="accent2"/>
                </a:solidFill>
              </a:rPr>
              <a:t>de votre strate *</a:t>
            </a:r>
          </a:p>
          <a:p>
            <a:pPr algn="ctr"/>
            <a:endParaRPr lang="fr-FR" sz="2600" dirty="0">
              <a:solidFill>
                <a:schemeClr val="accent2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5139783" y="474302"/>
            <a:ext cx="3250276" cy="1587731"/>
          </a:xfrm>
          <a:prstGeom prst="ellipse">
            <a:avLst/>
          </a:prstGeom>
          <a:noFill/>
          <a:ln w="38100">
            <a:solidFill>
              <a:srgbClr val="EC95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5419670" y="1031530"/>
            <a:ext cx="286373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1" dirty="0" smtClean="0">
                <a:solidFill>
                  <a:srgbClr val="FFC000"/>
                </a:solidFill>
              </a:rPr>
              <a:t>Outil LDG</a:t>
            </a:r>
            <a:endParaRPr lang="fr-FR" sz="2600" b="1" dirty="0">
              <a:solidFill>
                <a:srgbClr val="FFC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00993" y="5192906"/>
            <a:ext cx="263572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3663" indent="-93663"/>
            <a:r>
              <a:rPr lang="fr-FR" sz="1400" dirty="0" smtClean="0"/>
              <a:t>*</a:t>
            </a:r>
            <a:r>
              <a:rPr lang="fr-FR" sz="1400" i="1" dirty="0" smtClean="0"/>
              <a:t>uniquement pour les communes et EPCI, sous réserve d’un taux de retour permettant l’exploitation</a:t>
            </a:r>
          </a:p>
          <a:p>
            <a:endParaRPr lang="fr-FR" sz="1400" dirty="0"/>
          </a:p>
        </p:txBody>
      </p:sp>
      <p:sp>
        <p:nvSpPr>
          <p:cNvPr id="14" name="Ellipse 13"/>
          <p:cNvSpPr/>
          <p:nvPr/>
        </p:nvSpPr>
        <p:spPr>
          <a:xfrm>
            <a:off x="428805" y="1319782"/>
            <a:ext cx="3250276" cy="1587731"/>
          </a:xfrm>
          <a:prstGeom prst="ellipse">
            <a:avLst/>
          </a:prstGeom>
          <a:noFill/>
          <a:ln w="38100">
            <a:solidFill>
              <a:srgbClr val="329C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6" name="Groupe 15"/>
          <p:cNvGrpSpPr/>
          <p:nvPr/>
        </p:nvGrpSpPr>
        <p:grpSpPr>
          <a:xfrm>
            <a:off x="3003526" y="2520531"/>
            <a:ext cx="8699597" cy="3959988"/>
            <a:chOff x="430044" y="2358485"/>
            <a:chExt cx="8298385" cy="3959988"/>
          </a:xfrm>
        </p:grpSpPr>
        <p:sp>
          <p:nvSpPr>
            <p:cNvPr id="6" name="Ellipse 5"/>
            <p:cNvSpPr/>
            <p:nvPr/>
          </p:nvSpPr>
          <p:spPr>
            <a:xfrm>
              <a:off x="2519220" y="3387342"/>
              <a:ext cx="3250276" cy="1587731"/>
            </a:xfrm>
            <a:prstGeom prst="ellipse">
              <a:avLst/>
            </a:prstGeom>
            <a:noFill/>
            <a:ln w="38100">
              <a:solidFill>
                <a:srgbClr val="6B61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2645986" y="3901477"/>
              <a:ext cx="2863735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600" b="1" dirty="0" smtClean="0">
                  <a:solidFill>
                    <a:schemeClr val="accent3"/>
                  </a:solidFill>
                </a:rPr>
                <a:t>5 Synthèses</a:t>
              </a:r>
            </a:p>
            <a:p>
              <a:pPr algn="ctr"/>
              <a:endParaRPr lang="fr-FR" sz="2600" b="1" dirty="0">
                <a:solidFill>
                  <a:schemeClr val="accent3"/>
                </a:solidFill>
              </a:endParaRPr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2570724" y="2358485"/>
              <a:ext cx="315422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71463" indent="-271463"/>
              <a:r>
                <a:rPr lang="fr-FR" sz="2400" b="1" dirty="0" smtClean="0">
                  <a:solidFill>
                    <a:schemeClr val="accent2"/>
                  </a:solidFill>
                </a:rPr>
                <a:t>1</a:t>
              </a:r>
              <a:r>
                <a:rPr lang="fr-FR" dirty="0" smtClean="0"/>
                <a:t> </a:t>
              </a:r>
              <a:r>
                <a:rPr lang="fr-FR" sz="2000" dirty="0" smtClean="0"/>
                <a:t>Synthèse individuelle de votre RSU</a:t>
              </a: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5845387" y="2904950"/>
              <a:ext cx="2883042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5738" indent="-185738"/>
              <a:r>
                <a:rPr lang="fr-FR" sz="2400" dirty="0" smtClean="0">
                  <a:solidFill>
                    <a:schemeClr val="accent3"/>
                  </a:solidFill>
                </a:rPr>
                <a:t>2</a:t>
              </a:r>
              <a:r>
                <a:rPr lang="fr-FR" dirty="0" smtClean="0"/>
                <a:t> </a:t>
              </a:r>
              <a:r>
                <a:rPr lang="fr-FR" sz="2000" dirty="0" smtClean="0"/>
                <a:t>Rapport de Situation Comparée et Synthèse sur l’égalité professionnelle</a:t>
              </a:r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4628103" y="4933478"/>
              <a:ext cx="2881416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71463" indent="-271463"/>
              <a:r>
                <a:rPr lang="fr-FR" sz="2400" b="1" dirty="0" smtClean="0">
                  <a:solidFill>
                    <a:schemeClr val="accent4"/>
                  </a:solidFill>
                </a:rPr>
                <a:t>3</a:t>
              </a:r>
              <a:r>
                <a:rPr lang="fr-FR" dirty="0" smtClean="0"/>
                <a:t> </a:t>
              </a:r>
              <a:r>
                <a:rPr lang="fr-FR" sz="2000" dirty="0" smtClean="0"/>
                <a:t>Synthèse sur la Santé, la Sécurité et les Conditions de Travail (RASSCT)</a:t>
              </a:r>
              <a:endParaRPr lang="fr-FR" sz="1200" dirty="0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712422" y="4867329"/>
              <a:ext cx="292381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5738" indent="-185738"/>
              <a:r>
                <a:rPr lang="fr-FR" sz="2400" b="1" dirty="0" smtClean="0">
                  <a:solidFill>
                    <a:srgbClr val="92D050"/>
                  </a:solidFill>
                </a:rPr>
                <a:t>4</a:t>
              </a:r>
              <a:r>
                <a:rPr lang="fr-FR" dirty="0" smtClean="0"/>
                <a:t> </a:t>
              </a:r>
              <a:r>
                <a:rPr lang="fr-FR" sz="2000" dirty="0" smtClean="0"/>
                <a:t>Rapport et synthèse sur les Risques Psychosociaux (RPS)</a:t>
              </a:r>
              <a:endParaRPr lang="fr-FR" sz="1200" dirty="0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430044" y="3330759"/>
              <a:ext cx="277633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5738" indent="-185738"/>
              <a:r>
                <a:rPr lang="fr-FR" sz="2400" b="1" dirty="0" smtClean="0">
                  <a:solidFill>
                    <a:srgbClr val="FFC000"/>
                  </a:solidFill>
                </a:rPr>
                <a:t>5</a:t>
              </a:r>
              <a:r>
                <a:rPr lang="fr-FR" sz="2000" dirty="0" smtClean="0"/>
                <a:t> Synthèse sur l’absentéisme</a:t>
              </a:r>
            </a:p>
          </p:txBody>
        </p:sp>
      </p:grpSp>
      <p:sp>
        <p:nvSpPr>
          <p:cNvPr id="22" name="Flèche droite 21"/>
          <p:cNvSpPr/>
          <p:nvPr/>
        </p:nvSpPr>
        <p:spPr>
          <a:xfrm rot="15991779">
            <a:off x="6809386" y="3191063"/>
            <a:ext cx="400516" cy="362591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lèche droite 22"/>
          <p:cNvSpPr/>
          <p:nvPr/>
        </p:nvSpPr>
        <p:spPr>
          <a:xfrm rot="12412050">
            <a:off x="4896471" y="3839484"/>
            <a:ext cx="398013" cy="345061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lèche droite 23"/>
          <p:cNvSpPr/>
          <p:nvPr/>
        </p:nvSpPr>
        <p:spPr>
          <a:xfrm rot="7793635">
            <a:off x="5115271" y="4757035"/>
            <a:ext cx="398013" cy="345061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lèche droite 24"/>
          <p:cNvSpPr/>
          <p:nvPr/>
        </p:nvSpPr>
        <p:spPr>
          <a:xfrm rot="3883092">
            <a:off x="8147566" y="4819975"/>
            <a:ext cx="398013" cy="345061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lèche droite 25"/>
          <p:cNvSpPr/>
          <p:nvPr/>
        </p:nvSpPr>
        <p:spPr>
          <a:xfrm rot="19064150">
            <a:off x="8433227" y="3756693"/>
            <a:ext cx="398013" cy="345061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8632233" y="835078"/>
            <a:ext cx="3569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+mj-lt"/>
              </a:rPr>
              <a:t>Données du RSU exploitées pour l’élaboration ou l’actualisation des LDG</a:t>
            </a:r>
            <a:endParaRPr lang="fr-FR" sz="1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727530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E5F87-B755-4381-AE7A-827E650716B5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/>
              <a:t>Informations préalables</a:t>
            </a:r>
          </a:p>
        </p:txBody>
      </p:sp>
      <p:grpSp>
        <p:nvGrpSpPr>
          <p:cNvPr id="5" name="Google Shape;252;p19"/>
          <p:cNvGrpSpPr/>
          <p:nvPr/>
        </p:nvGrpSpPr>
        <p:grpSpPr>
          <a:xfrm>
            <a:off x="4008696" y="3150326"/>
            <a:ext cx="8015441" cy="1181761"/>
            <a:chOff x="3433276" y="2370155"/>
            <a:chExt cx="6011581" cy="886321"/>
          </a:xfrm>
        </p:grpSpPr>
        <p:sp>
          <p:nvSpPr>
            <p:cNvPr id="6" name="Google Shape;253;p19"/>
            <p:cNvSpPr/>
            <p:nvPr/>
          </p:nvSpPr>
          <p:spPr>
            <a:xfrm rot="-5400000">
              <a:off x="4121626" y="1720926"/>
              <a:ext cx="847200" cy="22239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329C9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" name="Google Shape;254;p19"/>
            <p:cNvSpPr/>
            <p:nvPr/>
          </p:nvSpPr>
          <p:spPr>
            <a:xfrm>
              <a:off x="3915389" y="2639975"/>
              <a:ext cx="2785406" cy="3858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 cap="flat" cmpd="sng">
              <a:solidFill>
                <a:srgbClr val="329C9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243833" tIns="121900" rIns="121900" bIns="121900" anchor="ctr" anchorCtr="0">
              <a:noAutofit/>
            </a:bodyPr>
            <a:lstStyle/>
            <a:p>
              <a:pPr>
                <a:buClr>
                  <a:schemeClr val="dk1"/>
                </a:buClr>
                <a:buSzPts val="1100"/>
              </a:pPr>
              <a:r>
                <a:rPr lang="fr-FR" sz="2667" dirty="0" smtClean="0">
                  <a:solidFill>
                    <a:srgbClr val="329C9A"/>
                  </a:solidFill>
                  <a:latin typeface="Fira Sans Extra Condensed Medium"/>
                  <a:sym typeface="Fira Sans Extra Condensed Medium"/>
                </a:rPr>
                <a:t>Version 2022</a:t>
              </a:r>
              <a:endParaRPr sz="2400" dirty="0">
                <a:solidFill>
                  <a:srgbClr val="329C9A"/>
                </a:solidFill>
              </a:endParaRPr>
            </a:p>
          </p:txBody>
        </p:sp>
        <p:sp>
          <p:nvSpPr>
            <p:cNvPr id="8" name="Google Shape;255;p19"/>
            <p:cNvSpPr txBox="1"/>
            <p:nvPr/>
          </p:nvSpPr>
          <p:spPr>
            <a:xfrm>
              <a:off x="6698276" y="2370155"/>
              <a:ext cx="2746581" cy="83830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lvl="0"/>
              <a:r>
                <a:rPr lang="fr-FR" sz="2400" dirty="0" smtClean="0">
                  <a:latin typeface="+mj-lt"/>
                  <a:ea typeface="Roboto" panose="020B0604020202020204" charset="0"/>
                </a:rPr>
                <a:t>Version commune aux 3 fonctions publiques </a:t>
              </a:r>
            </a:p>
            <a:p>
              <a:pPr lvl="0"/>
              <a:r>
                <a:rPr lang="fr-FR" sz="2400" dirty="0" smtClean="0">
                  <a:latin typeface="+mj-lt"/>
                  <a:ea typeface="Roboto" panose="020B0604020202020204" charset="0"/>
                  <a:cs typeface="Roboto"/>
                  <a:sym typeface="Roboto"/>
                </a:rPr>
                <a:t>Pas d’évolution majeure par rapport au RSU 2021</a:t>
              </a:r>
              <a:endParaRPr sz="2000" dirty="0">
                <a:latin typeface="+mj-lt"/>
                <a:ea typeface="Roboto" panose="020B0604020202020204" charset="0"/>
                <a:cs typeface="Roboto"/>
                <a:sym typeface="Roboto"/>
              </a:endParaRPr>
            </a:p>
          </p:txBody>
        </p:sp>
      </p:grpSp>
      <p:grpSp>
        <p:nvGrpSpPr>
          <p:cNvPr id="9" name="Google Shape;256;p19"/>
          <p:cNvGrpSpPr/>
          <p:nvPr/>
        </p:nvGrpSpPr>
        <p:grpSpPr>
          <a:xfrm>
            <a:off x="4000229" y="4714095"/>
            <a:ext cx="8191771" cy="1717876"/>
            <a:chOff x="3433276" y="3545638"/>
            <a:chExt cx="6143828" cy="1288407"/>
          </a:xfrm>
        </p:grpSpPr>
        <p:sp>
          <p:nvSpPr>
            <p:cNvPr id="10" name="Google Shape;257;p19"/>
            <p:cNvSpPr/>
            <p:nvPr/>
          </p:nvSpPr>
          <p:spPr>
            <a:xfrm rot="-5400000">
              <a:off x="4121626" y="2857288"/>
              <a:ext cx="847200" cy="22239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alpha val="98000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" name="Google Shape;258;p19"/>
            <p:cNvSpPr/>
            <p:nvPr/>
          </p:nvSpPr>
          <p:spPr>
            <a:xfrm>
              <a:off x="3971435" y="3776338"/>
              <a:ext cx="2733191" cy="3858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243833" tIns="121900" rIns="121900" bIns="121900" anchor="ctr" anchorCtr="0">
              <a:noAutofit/>
            </a:bodyPr>
            <a:lstStyle/>
            <a:p>
              <a:pPr>
                <a:buClr>
                  <a:schemeClr val="dk1"/>
                </a:buClr>
                <a:buSzPts val="1100"/>
              </a:pPr>
              <a:r>
                <a:rPr lang="fr-FR" sz="2667" dirty="0" smtClean="0">
                  <a:solidFill>
                    <a:schemeClr val="accen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N</a:t>
              </a:r>
              <a:r>
                <a:rPr lang="en" sz="2667" dirty="0" smtClean="0">
                  <a:solidFill>
                    <a:schemeClr val="accen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avigateur internet</a:t>
              </a:r>
              <a:endParaRPr sz="2400" dirty="0">
                <a:solidFill>
                  <a:schemeClr val="accent1"/>
                </a:solidFill>
              </a:endParaRPr>
            </a:p>
          </p:txBody>
        </p:sp>
        <p:sp>
          <p:nvSpPr>
            <p:cNvPr id="12" name="Google Shape;259;p19"/>
            <p:cNvSpPr txBox="1"/>
            <p:nvPr/>
          </p:nvSpPr>
          <p:spPr>
            <a:xfrm>
              <a:off x="6704626" y="3627510"/>
              <a:ext cx="2872478" cy="12065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lvl="0"/>
              <a:r>
                <a:rPr lang="fr-FR" sz="2000" dirty="0" smtClean="0">
                  <a:ea typeface="Roboto" panose="020B0604020202020204" charset="0"/>
                </a:rPr>
                <a:t>	Mozilla Firefox </a:t>
              </a:r>
            </a:p>
            <a:p>
              <a:pPr lvl="0"/>
              <a:r>
                <a:rPr lang="fr-FR" sz="2000" dirty="0" smtClean="0">
                  <a:ea typeface="Roboto" panose="020B0604020202020204" charset="0"/>
                </a:rPr>
                <a:t>        </a:t>
              </a:r>
            </a:p>
            <a:p>
              <a:pPr lvl="0"/>
              <a:r>
                <a:rPr lang="fr-FR" sz="2000" dirty="0">
                  <a:ea typeface="Roboto" panose="020B0604020202020204" charset="0"/>
                </a:rPr>
                <a:t>	</a:t>
              </a:r>
              <a:r>
                <a:rPr lang="fr-FR" sz="2000" dirty="0" smtClean="0">
                  <a:ea typeface="Roboto" panose="020B0604020202020204" charset="0"/>
                </a:rPr>
                <a:t>Google Chrome </a:t>
              </a:r>
            </a:p>
            <a:p>
              <a:pPr lvl="0"/>
              <a:r>
                <a:rPr lang="fr-FR" sz="2000" dirty="0" smtClean="0">
                  <a:ea typeface="Roboto" panose="020B0604020202020204" charset="0"/>
                </a:rPr>
                <a:t>	</a:t>
              </a:r>
              <a:endParaRPr lang="fr-FR" sz="2000" cap="all" dirty="0">
                <a:solidFill>
                  <a:schemeClr val="accent1"/>
                </a:solidFill>
                <a:latin typeface="+mj-lt"/>
                <a:ea typeface="Roboto" panose="020B0604020202020204" charset="0"/>
              </a:endParaRPr>
            </a:p>
            <a:p>
              <a:pPr lvl="0"/>
              <a:endParaRPr lang="fr-FR" sz="2000" dirty="0">
                <a:latin typeface="+mj-lt"/>
                <a:ea typeface="Roboto" panose="020B0604020202020204" charset="0"/>
              </a:endParaRPr>
            </a:p>
          </p:txBody>
        </p:sp>
      </p:grpSp>
      <p:grpSp>
        <p:nvGrpSpPr>
          <p:cNvPr id="13" name="Google Shape;260;p19"/>
          <p:cNvGrpSpPr/>
          <p:nvPr/>
        </p:nvGrpSpPr>
        <p:grpSpPr>
          <a:xfrm>
            <a:off x="4000229" y="1491008"/>
            <a:ext cx="8023908" cy="1520473"/>
            <a:chOff x="3433276" y="1097790"/>
            <a:chExt cx="6017931" cy="1140355"/>
          </a:xfrm>
        </p:grpSpPr>
        <p:sp>
          <p:nvSpPr>
            <p:cNvPr id="14" name="Google Shape;261;p19"/>
            <p:cNvSpPr/>
            <p:nvPr/>
          </p:nvSpPr>
          <p:spPr>
            <a:xfrm rot="-5400000">
              <a:off x="4121626" y="584565"/>
              <a:ext cx="847200" cy="22239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EC952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EC9522"/>
                </a:solidFill>
              </a:endParaRPr>
            </a:p>
          </p:txBody>
        </p:sp>
        <p:sp>
          <p:nvSpPr>
            <p:cNvPr id="15" name="Google Shape;262;p19"/>
            <p:cNvSpPr/>
            <p:nvPr/>
          </p:nvSpPr>
          <p:spPr>
            <a:xfrm>
              <a:off x="3852165" y="1503615"/>
              <a:ext cx="2852461" cy="3858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 cap="flat" cmpd="sng">
              <a:solidFill>
                <a:srgbClr val="EC95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243833" tIns="121900" rIns="121900" bIns="121900" anchor="ctr" anchorCtr="0">
              <a:noAutofit/>
            </a:bodyPr>
            <a:lstStyle/>
            <a:p>
              <a:pPr>
                <a:buClr>
                  <a:schemeClr val="dk1"/>
                </a:buClr>
                <a:buSzPts val="1100"/>
              </a:pPr>
              <a:r>
                <a:rPr lang="en" sz="2667" b="1" dirty="0" smtClean="0">
                  <a:solidFill>
                    <a:srgbClr val="EC9522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1 N°SIRET = 1 RSU</a:t>
              </a:r>
              <a:endParaRPr sz="2667" b="1" dirty="0">
                <a:solidFill>
                  <a:srgbClr val="EC952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6" name="Google Shape;263;p19"/>
            <p:cNvSpPr txBox="1"/>
            <p:nvPr/>
          </p:nvSpPr>
          <p:spPr>
            <a:xfrm>
              <a:off x="6662073" y="1097790"/>
              <a:ext cx="2789134" cy="11403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lvl="0"/>
              <a:r>
                <a:rPr lang="fr-FR" sz="2400" dirty="0" smtClean="0">
                  <a:ea typeface="Roboto" panose="020B0604020202020204" charset="0"/>
                </a:rPr>
                <a:t>Même si aucun agent rémunéré = nécessité de valider un RSU vide et le transmettre</a:t>
              </a:r>
              <a:endParaRPr lang="fr-FR" sz="2400" dirty="0">
                <a:ea typeface="Roboto" panose="020B0604020202020204" charset="0"/>
                <a:cs typeface="Roboto"/>
                <a:sym typeface="Roboto"/>
              </a:endParaRPr>
            </a:p>
            <a:p>
              <a:pPr lvl="0"/>
              <a:endParaRPr sz="1467" dirty="0"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7" name="Google Shape;280;p19"/>
          <p:cNvGrpSpPr/>
          <p:nvPr/>
        </p:nvGrpSpPr>
        <p:grpSpPr>
          <a:xfrm>
            <a:off x="168395" y="2260842"/>
            <a:ext cx="3613493" cy="3030589"/>
            <a:chOff x="460730" y="1696445"/>
            <a:chExt cx="2710120" cy="2272942"/>
          </a:xfrm>
        </p:grpSpPr>
        <p:grpSp>
          <p:nvGrpSpPr>
            <p:cNvPr id="18" name="Google Shape;281;p19"/>
            <p:cNvGrpSpPr/>
            <p:nvPr/>
          </p:nvGrpSpPr>
          <p:grpSpPr>
            <a:xfrm>
              <a:off x="2288356" y="1696445"/>
              <a:ext cx="882450" cy="1136250"/>
              <a:chOff x="2288356" y="1696445"/>
              <a:chExt cx="882450" cy="1136250"/>
            </a:xfrm>
          </p:grpSpPr>
          <p:sp>
            <p:nvSpPr>
              <p:cNvPr id="27" name="Google Shape;282;p19"/>
              <p:cNvSpPr/>
              <p:nvPr/>
            </p:nvSpPr>
            <p:spPr>
              <a:xfrm flipH="1">
                <a:off x="2288356" y="1696445"/>
                <a:ext cx="773700" cy="773700"/>
              </a:xfrm>
              <a:prstGeom prst="arc">
                <a:avLst>
                  <a:gd name="adj1" fmla="val 16200000"/>
                  <a:gd name="adj2" fmla="val 0"/>
                </a:avLst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cxnSp>
            <p:nvCxnSpPr>
              <p:cNvPr id="28" name="Google Shape;283;p19"/>
              <p:cNvCxnSpPr>
                <a:stCxn id="27" idx="0"/>
              </p:cNvCxnSpPr>
              <p:nvPr/>
            </p:nvCxnSpPr>
            <p:spPr>
              <a:xfrm>
                <a:off x="2675206" y="1696445"/>
                <a:ext cx="4956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oval" w="med" len="med"/>
              </a:ln>
            </p:spPr>
          </p:cxnSp>
          <p:cxnSp>
            <p:nvCxnSpPr>
              <p:cNvPr id="29" name="Google Shape;284;p19"/>
              <p:cNvCxnSpPr>
                <a:stCxn id="27" idx="2"/>
              </p:cNvCxnSpPr>
              <p:nvPr/>
            </p:nvCxnSpPr>
            <p:spPr>
              <a:xfrm>
                <a:off x="2288356" y="2083295"/>
                <a:ext cx="0" cy="7494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9" name="Google Shape;285;p19"/>
            <p:cNvGrpSpPr/>
            <p:nvPr/>
          </p:nvGrpSpPr>
          <p:grpSpPr>
            <a:xfrm>
              <a:off x="2288412" y="2832906"/>
              <a:ext cx="882422" cy="1136481"/>
              <a:chOff x="7009125" y="3265500"/>
              <a:chExt cx="565800" cy="728700"/>
            </a:xfrm>
          </p:grpSpPr>
          <p:sp>
            <p:nvSpPr>
              <p:cNvPr id="24" name="Google Shape;286;p19"/>
              <p:cNvSpPr/>
              <p:nvPr/>
            </p:nvSpPr>
            <p:spPr>
              <a:xfrm rot="10800000">
                <a:off x="7009125" y="3498000"/>
                <a:ext cx="496200" cy="496200"/>
              </a:xfrm>
              <a:prstGeom prst="arc">
                <a:avLst>
                  <a:gd name="adj1" fmla="val 16200000"/>
                  <a:gd name="adj2" fmla="val 0"/>
                </a:avLst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cxnSp>
            <p:nvCxnSpPr>
              <p:cNvPr id="25" name="Google Shape;287;p19"/>
              <p:cNvCxnSpPr>
                <a:stCxn id="24" idx="0"/>
              </p:cNvCxnSpPr>
              <p:nvPr/>
            </p:nvCxnSpPr>
            <p:spPr>
              <a:xfrm>
                <a:off x="7257225" y="3994200"/>
                <a:ext cx="317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oval" w="med" len="med"/>
              </a:ln>
            </p:spPr>
          </p:cxnSp>
          <p:cxnSp>
            <p:nvCxnSpPr>
              <p:cNvPr id="26" name="Google Shape;288;p19"/>
              <p:cNvCxnSpPr>
                <a:stCxn id="24" idx="2"/>
              </p:cNvCxnSpPr>
              <p:nvPr/>
            </p:nvCxnSpPr>
            <p:spPr>
              <a:xfrm rot="10800000">
                <a:off x="7009125" y="3265500"/>
                <a:ext cx="0" cy="4806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cxnSp>
          <p:nvCxnSpPr>
            <p:cNvPr id="20" name="Google Shape;289;p19"/>
            <p:cNvCxnSpPr/>
            <p:nvPr/>
          </p:nvCxnSpPr>
          <p:spPr>
            <a:xfrm>
              <a:off x="1602150" y="2832788"/>
              <a:ext cx="1568700" cy="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sp>
          <p:nvSpPr>
            <p:cNvPr id="21" name="Google Shape;290;p19"/>
            <p:cNvSpPr/>
            <p:nvPr/>
          </p:nvSpPr>
          <p:spPr>
            <a:xfrm>
              <a:off x="2215781" y="2760409"/>
              <a:ext cx="144900" cy="144900"/>
            </a:xfrm>
            <a:prstGeom prst="ellipse">
              <a:avLst/>
            </a:prstGeom>
            <a:solidFill>
              <a:srgbClr val="FFFFFF"/>
            </a:solidFill>
            <a:ln w="28575" cap="flat" cmpd="sng">
              <a:solidFill>
                <a:srgbClr val="6B61A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" name="Google Shape;291;p19"/>
            <p:cNvSpPr/>
            <p:nvPr/>
          </p:nvSpPr>
          <p:spPr>
            <a:xfrm>
              <a:off x="460730" y="2081889"/>
              <a:ext cx="1728492" cy="1728492"/>
            </a:xfrm>
            <a:prstGeom prst="ellipse">
              <a:avLst/>
            </a:prstGeom>
            <a:solidFill>
              <a:srgbClr val="6B6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" name="Google Shape;292;p19"/>
            <p:cNvSpPr/>
            <p:nvPr/>
          </p:nvSpPr>
          <p:spPr>
            <a:xfrm>
              <a:off x="607374" y="2217057"/>
              <a:ext cx="1440819" cy="144081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>
                <a:buClr>
                  <a:schemeClr val="dk1"/>
                </a:buClr>
                <a:buSzPts val="1100"/>
              </a:pPr>
              <a:r>
                <a:rPr lang="fr-FR" sz="2400" dirty="0" smtClean="0">
                  <a:solidFill>
                    <a:srgbClr val="6B61A0"/>
                  </a:solidFill>
                  <a:latin typeface="+mj-lt"/>
                  <a:ea typeface="Fira Sans Extra Condensed Medium"/>
                  <a:cs typeface="Fira Sans Extra Condensed Medium"/>
                  <a:sym typeface="Fira Sans Extra Condensed Medium"/>
                </a:rPr>
                <a:t>RSU 2022</a:t>
              </a:r>
              <a:endParaRPr sz="2400" dirty="0">
                <a:solidFill>
                  <a:srgbClr val="6B61A0"/>
                </a:solidFill>
                <a:latin typeface="+mj-lt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pic>
        <p:nvPicPr>
          <p:cNvPr id="30" name="Imag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8143" y="4870651"/>
            <a:ext cx="579170" cy="548688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90829" y="5477121"/>
            <a:ext cx="579170" cy="579170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68143" y="6127543"/>
            <a:ext cx="566977" cy="566977"/>
          </a:xfrm>
          <a:prstGeom prst="rect">
            <a:avLst/>
          </a:prstGeom>
        </p:spPr>
      </p:pic>
      <p:cxnSp>
        <p:nvCxnSpPr>
          <p:cNvPr id="34" name="Connecteur droit 33"/>
          <p:cNvCxnSpPr/>
          <p:nvPr/>
        </p:nvCxnSpPr>
        <p:spPr>
          <a:xfrm>
            <a:off x="8654454" y="6184000"/>
            <a:ext cx="489857" cy="46808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rot="5400000">
            <a:off x="8621797" y="6216658"/>
            <a:ext cx="511629" cy="4027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3136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E5F87-B755-4381-AE7A-827E650716B5}" type="slidenum">
              <a:rPr lang="fr-FR" smtClean="0"/>
              <a:pPr/>
              <a:t>9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344400" cy="6889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535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CDG4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B4151"/>
      </a:accent1>
      <a:accent2>
        <a:srgbClr val="329C9A"/>
      </a:accent2>
      <a:accent3>
        <a:srgbClr val="6B61A0"/>
      </a:accent3>
      <a:accent4>
        <a:srgbClr val="EC9522"/>
      </a:accent4>
      <a:accent5>
        <a:srgbClr val="EAEAEA"/>
      </a:accent5>
      <a:accent6>
        <a:srgbClr val="C8C8C8"/>
      </a:accent6>
      <a:hlink>
        <a:srgbClr val="999999"/>
      </a:hlink>
      <a:folHlink>
        <a:srgbClr val="464646"/>
      </a:folHlink>
    </a:clrScheme>
    <a:fontScheme name="Police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2027</TotalTime>
  <Words>588</Words>
  <Application>Microsoft Office PowerPoint</Application>
  <PresentationFormat>Grand écran</PresentationFormat>
  <Paragraphs>91</Paragraphs>
  <Slides>10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21" baseType="lpstr">
      <vt:lpstr>ＭＳ Ｐゴシック</vt:lpstr>
      <vt:lpstr>Arial</vt:lpstr>
      <vt:lpstr>Arial Black</vt:lpstr>
      <vt:lpstr>Calibri</vt:lpstr>
      <vt:lpstr>Fira Sans Extra Condensed Medium</vt:lpstr>
      <vt:lpstr>Montserrat</vt:lpstr>
      <vt:lpstr>Montserrat Semi Bold</vt:lpstr>
      <vt:lpstr>Roboto</vt:lpstr>
      <vt:lpstr>Wingdings</vt:lpstr>
      <vt:lpstr>Wingdings 3</vt:lpstr>
      <vt:lpstr>Thème Office</vt:lpstr>
      <vt:lpstr>Rapport Social Unique 2022 (RSU)</vt:lpstr>
      <vt:lpstr>Rapport Social Unique (RSU)</vt:lpstr>
      <vt:lpstr>Rapport Social Unique (RSU)</vt:lpstr>
      <vt:lpstr>Rapport Social Unique (RSU)</vt:lpstr>
      <vt:lpstr>Présentation générale – Enquête RSU 2022 </vt:lpstr>
      <vt:lpstr>Présentation générale – Enquête RSU 2022</vt:lpstr>
      <vt:lpstr>Utilité / Avantages</vt:lpstr>
      <vt:lpstr>Informations préalables</vt:lpstr>
      <vt:lpstr>Présentation PowerPoint</vt:lpstr>
      <vt:lpstr>Nous sommes disponibles pour vous accompagner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Mathilde Belleil</dc:creator>
  <cp:lastModifiedBy>Julien Maltete</cp:lastModifiedBy>
  <cp:revision>154</cp:revision>
  <cp:lastPrinted>2021-06-03T07:20:58Z</cp:lastPrinted>
  <dcterms:created xsi:type="dcterms:W3CDTF">2021-05-27T12:12:04Z</dcterms:created>
  <dcterms:modified xsi:type="dcterms:W3CDTF">2023-04-12T16:48:33Z</dcterms:modified>
</cp:coreProperties>
</file>